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99" r:id="rId3"/>
    <p:sldId id="300" r:id="rId4"/>
    <p:sldId id="301" r:id="rId5"/>
    <p:sldId id="257" r:id="rId6"/>
    <p:sldId id="259" r:id="rId7"/>
    <p:sldId id="266" r:id="rId8"/>
    <p:sldId id="260" r:id="rId9"/>
    <p:sldId id="267" r:id="rId10"/>
    <p:sldId id="271" r:id="rId11"/>
    <p:sldId id="297" r:id="rId12"/>
    <p:sldId id="269" r:id="rId13"/>
    <p:sldId id="294" r:id="rId14"/>
    <p:sldId id="279" r:id="rId15"/>
    <p:sldId id="295" r:id="rId16"/>
    <p:sldId id="282" r:id="rId17"/>
    <p:sldId id="283" r:id="rId18"/>
    <p:sldId id="296" r:id="rId19"/>
    <p:sldId id="293" r:id="rId20"/>
    <p:sldId id="278" r:id="rId21"/>
    <p:sldId id="280" r:id="rId22"/>
    <p:sldId id="270" r:id="rId23"/>
    <p:sldId id="273" r:id="rId24"/>
    <p:sldId id="285" r:id="rId25"/>
    <p:sldId id="284" r:id="rId26"/>
    <p:sldId id="287" r:id="rId27"/>
    <p:sldId id="286" r:id="rId28"/>
    <p:sldId id="303" r:id="rId29"/>
    <p:sldId id="302" r:id="rId30"/>
    <p:sldId id="304" r:id="rId31"/>
    <p:sldId id="305" r:id="rId32"/>
    <p:sldId id="306" r:id="rId33"/>
    <p:sldId id="307" r:id="rId34"/>
    <p:sldId id="331" r:id="rId35"/>
    <p:sldId id="327" r:id="rId36"/>
    <p:sldId id="330" r:id="rId37"/>
    <p:sldId id="329" r:id="rId38"/>
    <p:sldId id="332" r:id="rId39"/>
    <p:sldId id="333" r:id="rId40"/>
    <p:sldId id="311" r:id="rId41"/>
    <p:sldId id="320" r:id="rId42"/>
    <p:sldId id="321" r:id="rId43"/>
    <p:sldId id="312" r:id="rId44"/>
    <p:sldId id="313" r:id="rId45"/>
    <p:sldId id="322" r:id="rId46"/>
    <p:sldId id="324" r:id="rId47"/>
    <p:sldId id="325" r:id="rId48"/>
    <p:sldId id="334" r:id="rId49"/>
    <p:sldId id="335" r:id="rId50"/>
    <p:sldId id="337" r:id="rId51"/>
    <p:sldId id="314" r:id="rId52"/>
    <p:sldId id="317" r:id="rId53"/>
    <p:sldId id="319" r:id="rId54"/>
    <p:sldId id="328" r:id="rId55"/>
    <p:sldId id="32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95394" autoAdjust="0"/>
  </p:normalViewPr>
  <p:slideViewPr>
    <p:cSldViewPr>
      <p:cViewPr varScale="1">
        <p:scale>
          <a:sx n="42" d="100"/>
          <a:sy n="42" d="100"/>
        </p:scale>
        <p:origin x="-101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8A10D-58F4-4C55-AABC-FC64D688BB57}" type="datetimeFigureOut">
              <a:rPr lang="en-US" smtClean="0"/>
              <a:t>8/6/2016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BB078B-C072-4D3D-BAEA-5C4F1EB9CE41}" type="slidenum">
              <a:rPr lang="en-US" smtClean="0"/>
              <a:t>‹#›</a:t>
            </a:fld>
            <a:endParaRPr lang="en-US"/>
          </a:p>
        </p:txBody>
      </p:sp>
    </p:spTree>
    <p:extLst>
      <p:ext uri="{BB962C8B-B14F-4D97-AF65-F5344CB8AC3E}">
        <p14:creationId xmlns:p14="http://schemas.microsoft.com/office/powerpoint/2010/main" val="232683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138642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400739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271360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1937934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340270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3455598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318001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304281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299819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145274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6DABB-ECEA-47C9-AD71-EC1F1C48F6E2}" type="datetimeFigureOut">
              <a:rPr lang="en-US" smtClean="0"/>
              <a:t>8/6/2016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D6045E-9238-4F55-A02A-7D4E652C1E36}" type="slidenum">
              <a:rPr lang="en-US" smtClean="0"/>
              <a:t>‹#›</a:t>
            </a:fld>
            <a:endParaRPr lang="en-US" dirty="0"/>
          </a:p>
        </p:txBody>
      </p:sp>
    </p:spTree>
    <p:extLst>
      <p:ext uri="{BB962C8B-B14F-4D97-AF65-F5344CB8AC3E}">
        <p14:creationId xmlns:p14="http://schemas.microsoft.com/office/powerpoint/2010/main" val="102381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6DABB-ECEA-47C9-AD71-EC1F1C48F6E2}" type="datetimeFigureOut">
              <a:rPr lang="en-US" smtClean="0"/>
              <a:t>8/6/2016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6045E-9238-4F55-A02A-7D4E652C1E36}" type="slidenum">
              <a:rPr lang="en-US" smtClean="0"/>
              <a:t>‹#›</a:t>
            </a:fld>
            <a:endParaRPr lang="en-US" dirty="0"/>
          </a:p>
        </p:txBody>
      </p:sp>
    </p:spTree>
    <p:extLst>
      <p:ext uri="{BB962C8B-B14F-4D97-AF65-F5344CB8AC3E}">
        <p14:creationId xmlns:p14="http://schemas.microsoft.com/office/powerpoint/2010/main" val="3449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2212975"/>
          </a:xfrm>
        </p:spPr>
        <p:txBody>
          <a:bodyPr>
            <a:normAutofit/>
          </a:bodyPr>
          <a:lstStyle/>
          <a:p>
            <a:r>
              <a:rPr lang="en-US" sz="6000" dirty="0" smtClean="0"/>
              <a:t>2016 Certified And Approved Training</a:t>
            </a:r>
            <a:endParaRPr lang="en-US" sz="6000" dirty="0"/>
          </a:p>
        </p:txBody>
      </p:sp>
    </p:spTree>
    <p:extLst>
      <p:ext uri="{BB962C8B-B14F-4D97-AF65-F5344CB8AC3E}">
        <p14:creationId xmlns:p14="http://schemas.microsoft.com/office/powerpoint/2010/main" val="2074901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838200"/>
            <a:ext cx="8229600" cy="1077218"/>
          </a:xfrm>
          <a:prstGeom prst="rect">
            <a:avLst/>
          </a:prstGeom>
          <a:noFill/>
        </p:spPr>
        <p:txBody>
          <a:bodyPr wrap="square" rtlCol="0">
            <a:spAutoFit/>
          </a:bodyPr>
          <a:lstStyle/>
          <a:p>
            <a:r>
              <a:rPr lang="en-US" sz="3200" dirty="0" smtClean="0"/>
              <a:t>A player on the court stands by the sideline signaling for a sub</a:t>
            </a:r>
          </a:p>
        </p:txBody>
      </p:sp>
      <p:sp>
        <p:nvSpPr>
          <p:cNvPr id="4" name="TextBox 3"/>
          <p:cNvSpPr txBox="1"/>
          <p:nvPr/>
        </p:nvSpPr>
        <p:spPr>
          <a:xfrm>
            <a:off x="457200" y="3657600"/>
            <a:ext cx="8229600" cy="2062103"/>
          </a:xfrm>
          <a:prstGeom prst="rect">
            <a:avLst/>
          </a:prstGeom>
          <a:noFill/>
        </p:spPr>
        <p:txBody>
          <a:bodyPr wrap="square" rtlCol="0">
            <a:spAutoFit/>
          </a:bodyPr>
          <a:lstStyle/>
          <a:p>
            <a:pPr algn="ctr"/>
            <a:r>
              <a:rPr lang="en-US" sz="3200" b="1" dirty="0" smtClean="0"/>
              <a:t>Nothing. This is not a request for a substitution. The R1 should be looking for someone moving toward the substitution zone. If no one is moving, blow for serve.</a:t>
            </a:r>
            <a:endParaRPr lang="en-US" sz="3200" b="1" dirty="0"/>
          </a:p>
        </p:txBody>
      </p:sp>
      <p:sp>
        <p:nvSpPr>
          <p:cNvPr id="5" name="TextBox 4"/>
          <p:cNvSpPr txBox="1"/>
          <p:nvPr/>
        </p:nvSpPr>
        <p:spPr>
          <a:xfrm>
            <a:off x="457200" y="2209800"/>
            <a:ext cx="8229600" cy="584775"/>
          </a:xfrm>
          <a:prstGeom prst="rect">
            <a:avLst/>
          </a:prstGeom>
          <a:noFill/>
        </p:spPr>
        <p:txBody>
          <a:bodyPr wrap="square" rtlCol="0">
            <a:spAutoFit/>
          </a:bodyPr>
          <a:lstStyle/>
          <a:p>
            <a:pPr marL="6350" lvl="1"/>
            <a:r>
              <a:rPr lang="en-US" sz="3200" dirty="0" smtClean="0">
                <a:solidFill>
                  <a:schemeClr val="accent6"/>
                </a:solidFill>
              </a:rPr>
              <a:t>What does the R2 do?</a:t>
            </a:r>
          </a:p>
        </p:txBody>
      </p:sp>
    </p:spTree>
    <p:extLst>
      <p:ext uri="{BB962C8B-B14F-4D97-AF65-F5344CB8AC3E}">
        <p14:creationId xmlns:p14="http://schemas.microsoft.com/office/powerpoint/2010/main" val="222515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5800" y="1905000"/>
            <a:ext cx="7772400" cy="221297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dirty="0" smtClean="0"/>
              <a:t>Libero Actions</a:t>
            </a:r>
            <a:endParaRPr lang="en-US" sz="6000" dirty="0"/>
          </a:p>
        </p:txBody>
      </p:sp>
    </p:spTree>
    <p:extLst>
      <p:ext uri="{BB962C8B-B14F-4D97-AF65-F5344CB8AC3E}">
        <p14:creationId xmlns:p14="http://schemas.microsoft.com/office/powerpoint/2010/main" val="2337687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685800"/>
            <a:ext cx="8305800" cy="3046988"/>
          </a:xfrm>
          <a:prstGeom prst="rect">
            <a:avLst/>
          </a:prstGeom>
          <a:noFill/>
        </p:spPr>
        <p:txBody>
          <a:bodyPr wrap="square" rtlCol="0">
            <a:spAutoFit/>
          </a:bodyPr>
          <a:lstStyle/>
          <a:p>
            <a:r>
              <a:rPr lang="en-US" sz="3200" dirty="0" smtClean="0"/>
              <a:t>The libero is in front of the attack line (front zone), the ball is below the plane of the net, </a:t>
            </a:r>
            <a:r>
              <a:rPr lang="en-US" sz="3200" dirty="0"/>
              <a:t>using overhand finger </a:t>
            </a:r>
            <a:r>
              <a:rPr lang="en-US" sz="3200" dirty="0" smtClean="0"/>
              <a:t>action sets to a front row player. The ball is completely above the plane of the net when the receiving team legally blocks the ball before her teammate can make a play</a:t>
            </a:r>
          </a:p>
        </p:txBody>
      </p:sp>
      <p:sp>
        <p:nvSpPr>
          <p:cNvPr id="4" name="TextBox 3"/>
          <p:cNvSpPr txBox="1"/>
          <p:nvPr/>
        </p:nvSpPr>
        <p:spPr>
          <a:xfrm>
            <a:off x="457200" y="4825425"/>
            <a:ext cx="8305800" cy="584775"/>
          </a:xfrm>
          <a:prstGeom prst="rect">
            <a:avLst/>
          </a:prstGeom>
          <a:noFill/>
        </p:spPr>
        <p:txBody>
          <a:bodyPr wrap="square" rtlCol="0">
            <a:spAutoFit/>
          </a:bodyPr>
          <a:lstStyle/>
          <a:p>
            <a:pPr algn="ctr"/>
            <a:r>
              <a:rPr lang="en-US" sz="3200" b="1" dirty="0" smtClean="0"/>
              <a:t>Play on</a:t>
            </a:r>
            <a:endParaRPr lang="en-US" sz="3200" b="1" dirty="0"/>
          </a:p>
        </p:txBody>
      </p:sp>
      <p:sp>
        <p:nvSpPr>
          <p:cNvPr id="5" name="TextBox 4"/>
          <p:cNvSpPr txBox="1"/>
          <p:nvPr/>
        </p:nvSpPr>
        <p:spPr>
          <a:xfrm>
            <a:off x="457200" y="3911025"/>
            <a:ext cx="83058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11045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685800"/>
            <a:ext cx="8305800" cy="2554545"/>
          </a:xfrm>
          <a:prstGeom prst="rect">
            <a:avLst/>
          </a:prstGeom>
          <a:noFill/>
        </p:spPr>
        <p:txBody>
          <a:bodyPr wrap="square" rtlCol="0">
            <a:spAutoFit/>
          </a:bodyPr>
          <a:lstStyle/>
          <a:p>
            <a:r>
              <a:rPr lang="en-US" sz="3200" dirty="0" smtClean="0"/>
              <a:t>The libero is in the front </a:t>
            </a:r>
            <a:r>
              <a:rPr lang="en-US" sz="3200" dirty="0"/>
              <a:t>zone, </a:t>
            </a:r>
            <a:r>
              <a:rPr lang="en-US" sz="3200" dirty="0" smtClean="0"/>
              <a:t>the ball is fully above the plane of the net, </a:t>
            </a:r>
            <a:r>
              <a:rPr lang="en-US" sz="3200" dirty="0"/>
              <a:t>using overhand finger </a:t>
            </a:r>
            <a:r>
              <a:rPr lang="en-US" sz="3200" dirty="0" smtClean="0"/>
              <a:t>action sets to a front row player. Her teammate misses the ball. The ball lands on opponent’s court.</a:t>
            </a:r>
          </a:p>
        </p:txBody>
      </p:sp>
      <p:sp>
        <p:nvSpPr>
          <p:cNvPr id="4" name="TextBox 3"/>
          <p:cNvSpPr txBox="1"/>
          <p:nvPr/>
        </p:nvSpPr>
        <p:spPr>
          <a:xfrm>
            <a:off x="457200" y="4825425"/>
            <a:ext cx="8305800" cy="584775"/>
          </a:xfrm>
          <a:prstGeom prst="rect">
            <a:avLst/>
          </a:prstGeom>
          <a:noFill/>
        </p:spPr>
        <p:txBody>
          <a:bodyPr wrap="square" rtlCol="0">
            <a:spAutoFit/>
          </a:bodyPr>
          <a:lstStyle/>
          <a:p>
            <a:pPr algn="ctr"/>
            <a:r>
              <a:rPr lang="en-US" sz="3200" b="1" dirty="0"/>
              <a:t>Point </a:t>
            </a:r>
            <a:r>
              <a:rPr lang="en-US" sz="3200" b="1" dirty="0" smtClean="0"/>
              <a:t>receiving team, back row attack</a:t>
            </a:r>
            <a:endParaRPr lang="en-US" sz="3200" b="1" dirty="0"/>
          </a:p>
        </p:txBody>
      </p:sp>
      <p:sp>
        <p:nvSpPr>
          <p:cNvPr id="5" name="TextBox 4"/>
          <p:cNvSpPr txBox="1"/>
          <p:nvPr/>
        </p:nvSpPr>
        <p:spPr>
          <a:xfrm>
            <a:off x="457200" y="3352800"/>
            <a:ext cx="83058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105869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600" cy="3539430"/>
          </a:xfrm>
          <a:prstGeom prst="rect">
            <a:avLst/>
          </a:prstGeom>
          <a:noFill/>
        </p:spPr>
        <p:txBody>
          <a:bodyPr wrap="square" rtlCol="0">
            <a:spAutoFit/>
          </a:bodyPr>
          <a:lstStyle/>
          <a:p>
            <a:r>
              <a:rPr lang="en-US" sz="3200" dirty="0" smtClean="0"/>
              <a:t>The libero </a:t>
            </a:r>
            <a:r>
              <a:rPr lang="en-US" sz="3200" dirty="0"/>
              <a:t>is in the front zone, </a:t>
            </a:r>
            <a:r>
              <a:rPr lang="en-US" sz="3200" dirty="0" smtClean="0"/>
              <a:t>the ball is below the plane of the net, </a:t>
            </a:r>
            <a:r>
              <a:rPr lang="en-US" sz="3200" dirty="0"/>
              <a:t>using overhand finger action </a:t>
            </a:r>
            <a:r>
              <a:rPr lang="en-US" sz="3200" dirty="0" smtClean="0"/>
              <a:t>sets to a front row player. The ball enters the plane of the net and is completely above the height of the net when there is simultaneous contact between the receiving team and her teammate </a:t>
            </a:r>
          </a:p>
        </p:txBody>
      </p:sp>
      <p:sp>
        <p:nvSpPr>
          <p:cNvPr id="5" name="TextBox 4"/>
          <p:cNvSpPr txBox="1"/>
          <p:nvPr/>
        </p:nvSpPr>
        <p:spPr>
          <a:xfrm>
            <a:off x="457200" y="5094982"/>
            <a:ext cx="8229600" cy="1077218"/>
          </a:xfrm>
          <a:prstGeom prst="rect">
            <a:avLst/>
          </a:prstGeom>
          <a:noFill/>
        </p:spPr>
        <p:txBody>
          <a:bodyPr wrap="square" rtlCol="0">
            <a:spAutoFit/>
          </a:bodyPr>
          <a:lstStyle/>
          <a:p>
            <a:pPr algn="ctr"/>
            <a:r>
              <a:rPr lang="en-US" sz="3200" b="1" dirty="0" smtClean="0"/>
              <a:t>Point receiving team, signal back row attack pointing to the libero</a:t>
            </a:r>
            <a:endParaRPr lang="en-US" sz="3200" b="1" dirty="0"/>
          </a:p>
        </p:txBody>
      </p:sp>
      <p:sp>
        <p:nvSpPr>
          <p:cNvPr id="6" name="TextBox 5"/>
          <p:cNvSpPr txBox="1"/>
          <p:nvPr/>
        </p:nvSpPr>
        <p:spPr>
          <a:xfrm>
            <a:off x="457200" y="4267200"/>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92359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600" cy="4031873"/>
          </a:xfrm>
          <a:prstGeom prst="rect">
            <a:avLst/>
          </a:prstGeom>
          <a:noFill/>
        </p:spPr>
        <p:txBody>
          <a:bodyPr wrap="square" rtlCol="0">
            <a:spAutoFit/>
          </a:bodyPr>
          <a:lstStyle/>
          <a:p>
            <a:r>
              <a:rPr lang="en-US" sz="3200" dirty="0" smtClean="0"/>
              <a:t>The </a:t>
            </a:r>
            <a:r>
              <a:rPr lang="en-US" sz="3200" dirty="0"/>
              <a:t>libero is in the front zone </a:t>
            </a:r>
            <a:r>
              <a:rPr lang="en-US" sz="3200" dirty="0" smtClean="0"/>
              <a:t>and makes the 1</a:t>
            </a:r>
            <a:r>
              <a:rPr lang="en-US" sz="3200" baseline="30000" dirty="0" smtClean="0"/>
              <a:t>st</a:t>
            </a:r>
            <a:r>
              <a:rPr lang="en-US" sz="3200" dirty="0" smtClean="0"/>
              <a:t> contact using overhand </a:t>
            </a:r>
            <a:r>
              <a:rPr lang="en-US" sz="3200" dirty="0"/>
              <a:t>finger action </a:t>
            </a:r>
            <a:r>
              <a:rPr lang="en-US" sz="3200" dirty="0" smtClean="0"/>
              <a:t>and sets to a front row player. The ball is completely above the height of the net when her teammate swings, touches the ball but it stays on the attacker’s side, the 3</a:t>
            </a:r>
            <a:r>
              <a:rPr lang="en-US" sz="3200" baseline="30000" dirty="0" smtClean="0"/>
              <a:t>rd</a:t>
            </a:r>
            <a:r>
              <a:rPr lang="en-US" sz="3200" dirty="0" smtClean="0"/>
              <a:t> teammate attacks the ball while it is totally above the plane of the net onto the opponent’s court.</a:t>
            </a:r>
          </a:p>
        </p:txBody>
      </p:sp>
      <p:sp>
        <p:nvSpPr>
          <p:cNvPr id="5" name="TextBox 4"/>
          <p:cNvSpPr txBox="1"/>
          <p:nvPr/>
        </p:nvSpPr>
        <p:spPr>
          <a:xfrm>
            <a:off x="457200" y="5511225"/>
            <a:ext cx="8229600" cy="584775"/>
          </a:xfrm>
          <a:prstGeom prst="rect">
            <a:avLst/>
          </a:prstGeom>
          <a:noFill/>
        </p:spPr>
        <p:txBody>
          <a:bodyPr wrap="square" rtlCol="0">
            <a:spAutoFit/>
          </a:bodyPr>
          <a:lstStyle/>
          <a:p>
            <a:pPr algn="ctr"/>
            <a:r>
              <a:rPr lang="en-US" sz="3200" b="1" dirty="0" smtClean="0"/>
              <a:t>Point attacker</a:t>
            </a:r>
            <a:endParaRPr lang="en-US" sz="3200" b="1" dirty="0"/>
          </a:p>
        </p:txBody>
      </p:sp>
      <p:sp>
        <p:nvSpPr>
          <p:cNvPr id="6" name="TextBox 5"/>
          <p:cNvSpPr txBox="1"/>
          <p:nvPr/>
        </p:nvSpPr>
        <p:spPr>
          <a:xfrm>
            <a:off x="457200" y="4673025"/>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392352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600" cy="3046988"/>
          </a:xfrm>
          <a:prstGeom prst="rect">
            <a:avLst/>
          </a:prstGeom>
          <a:noFill/>
        </p:spPr>
        <p:txBody>
          <a:bodyPr wrap="square" rtlCol="0">
            <a:spAutoFit/>
          </a:bodyPr>
          <a:lstStyle/>
          <a:p>
            <a:r>
              <a:rPr lang="en-US" sz="3200" dirty="0" smtClean="0"/>
              <a:t>The libero </a:t>
            </a:r>
            <a:r>
              <a:rPr lang="en-US" sz="3200" dirty="0"/>
              <a:t>is in the front zone, </a:t>
            </a:r>
            <a:r>
              <a:rPr lang="en-US" sz="3200" dirty="0" smtClean="0"/>
              <a:t>jumps setting the ball </a:t>
            </a:r>
            <a:r>
              <a:rPr lang="en-US" sz="3200" dirty="0"/>
              <a:t>using overhand finger </a:t>
            </a:r>
            <a:r>
              <a:rPr lang="en-US" sz="3200" dirty="0" smtClean="0"/>
              <a:t>action. </a:t>
            </a:r>
            <a:r>
              <a:rPr lang="en-US" sz="3200" dirty="0"/>
              <a:t>T</a:t>
            </a:r>
            <a:r>
              <a:rPr lang="en-US" sz="3200" dirty="0" smtClean="0"/>
              <a:t>he libero lands behind the attack line, </a:t>
            </a:r>
            <a:r>
              <a:rPr lang="en-US" sz="3200" dirty="0"/>
              <a:t>her teammate makes contact with the ball while it is completely above </a:t>
            </a:r>
            <a:r>
              <a:rPr lang="en-US" sz="3200" dirty="0" smtClean="0"/>
              <a:t>the </a:t>
            </a:r>
            <a:r>
              <a:rPr lang="en-US" sz="3200" dirty="0"/>
              <a:t>plane of the net, the ball lands on the </a:t>
            </a:r>
            <a:r>
              <a:rPr lang="en-US" sz="3200" dirty="0" smtClean="0"/>
              <a:t>opponent’s </a:t>
            </a:r>
            <a:r>
              <a:rPr lang="en-US" sz="3200" dirty="0"/>
              <a:t>court</a:t>
            </a:r>
          </a:p>
        </p:txBody>
      </p:sp>
      <p:sp>
        <p:nvSpPr>
          <p:cNvPr id="5" name="TextBox 4"/>
          <p:cNvSpPr txBox="1"/>
          <p:nvPr/>
        </p:nvSpPr>
        <p:spPr>
          <a:xfrm>
            <a:off x="457200" y="4825425"/>
            <a:ext cx="8229600" cy="1077218"/>
          </a:xfrm>
          <a:prstGeom prst="rect">
            <a:avLst/>
          </a:prstGeom>
          <a:noFill/>
        </p:spPr>
        <p:txBody>
          <a:bodyPr wrap="square" rtlCol="0">
            <a:spAutoFit/>
          </a:bodyPr>
          <a:lstStyle/>
          <a:p>
            <a:pPr algn="ctr"/>
            <a:r>
              <a:rPr lang="en-US" sz="3200" b="1" dirty="0" smtClean="0"/>
              <a:t>Point receiving team, signal back row attack pointing to the libero</a:t>
            </a:r>
            <a:endParaRPr lang="en-US" sz="3200" b="1" dirty="0"/>
          </a:p>
        </p:txBody>
      </p:sp>
      <p:sp>
        <p:nvSpPr>
          <p:cNvPr id="6" name="TextBox 5"/>
          <p:cNvSpPr txBox="1"/>
          <p:nvPr/>
        </p:nvSpPr>
        <p:spPr>
          <a:xfrm>
            <a:off x="457200" y="3911025"/>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205548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600" cy="3046988"/>
          </a:xfrm>
          <a:prstGeom prst="rect">
            <a:avLst/>
          </a:prstGeom>
          <a:noFill/>
        </p:spPr>
        <p:txBody>
          <a:bodyPr wrap="square" rtlCol="0">
            <a:spAutoFit/>
          </a:bodyPr>
          <a:lstStyle/>
          <a:p>
            <a:r>
              <a:rPr lang="en-US" sz="3200" dirty="0" smtClean="0"/>
              <a:t>The libero is behind the attack line when she jumps. </a:t>
            </a:r>
            <a:r>
              <a:rPr lang="en-US" sz="3200" dirty="0"/>
              <a:t>U</a:t>
            </a:r>
            <a:r>
              <a:rPr lang="en-US" sz="3200" dirty="0" smtClean="0"/>
              <a:t>sing </a:t>
            </a:r>
            <a:r>
              <a:rPr lang="en-US" sz="3200" dirty="0"/>
              <a:t>overhand finger action </a:t>
            </a:r>
            <a:r>
              <a:rPr lang="en-US" sz="3200" dirty="0" smtClean="0"/>
              <a:t>sets the ball, she lands in the front zone, </a:t>
            </a:r>
            <a:r>
              <a:rPr lang="en-US" sz="3200" dirty="0"/>
              <a:t>her teammate makes contact with the ball while it is completely above of the plane of the net, the ball lands on the </a:t>
            </a:r>
            <a:r>
              <a:rPr lang="en-US" sz="3200" dirty="0" smtClean="0"/>
              <a:t>opponent’s </a:t>
            </a:r>
            <a:r>
              <a:rPr lang="en-US" sz="3200" dirty="0"/>
              <a:t>court</a:t>
            </a:r>
          </a:p>
        </p:txBody>
      </p:sp>
      <p:sp>
        <p:nvSpPr>
          <p:cNvPr id="5" name="TextBox 4"/>
          <p:cNvSpPr txBox="1"/>
          <p:nvPr/>
        </p:nvSpPr>
        <p:spPr>
          <a:xfrm>
            <a:off x="457200" y="5054025"/>
            <a:ext cx="8229600" cy="584775"/>
          </a:xfrm>
          <a:prstGeom prst="rect">
            <a:avLst/>
          </a:prstGeom>
          <a:noFill/>
        </p:spPr>
        <p:txBody>
          <a:bodyPr wrap="square" rtlCol="0">
            <a:spAutoFit/>
          </a:bodyPr>
          <a:lstStyle/>
          <a:p>
            <a:pPr algn="ctr"/>
            <a:r>
              <a:rPr lang="en-US" sz="3200" b="1" dirty="0" smtClean="0"/>
              <a:t>Point attacking team</a:t>
            </a:r>
            <a:endParaRPr lang="en-US" sz="3200" b="1" dirty="0"/>
          </a:p>
        </p:txBody>
      </p:sp>
      <p:sp>
        <p:nvSpPr>
          <p:cNvPr id="6" name="TextBox 5"/>
          <p:cNvSpPr txBox="1"/>
          <p:nvPr/>
        </p:nvSpPr>
        <p:spPr>
          <a:xfrm>
            <a:off x="457200" y="3911025"/>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402043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600" cy="3046988"/>
          </a:xfrm>
          <a:prstGeom prst="rect">
            <a:avLst/>
          </a:prstGeom>
          <a:noFill/>
        </p:spPr>
        <p:txBody>
          <a:bodyPr wrap="square" rtlCol="0">
            <a:spAutoFit/>
          </a:bodyPr>
          <a:lstStyle/>
          <a:p>
            <a:r>
              <a:rPr lang="en-US" sz="3200" dirty="0" smtClean="0"/>
              <a:t>The libero </a:t>
            </a:r>
            <a:r>
              <a:rPr lang="en-US" sz="3200" dirty="0"/>
              <a:t>is in the front zone uses </a:t>
            </a:r>
            <a:r>
              <a:rPr lang="en-US" sz="3200" dirty="0" smtClean="0"/>
              <a:t>overhand </a:t>
            </a:r>
            <a:r>
              <a:rPr lang="en-US" sz="3200" dirty="0"/>
              <a:t>finger action </a:t>
            </a:r>
            <a:r>
              <a:rPr lang="en-US" sz="3200" dirty="0" smtClean="0"/>
              <a:t>sets the ball, to a back row player, </a:t>
            </a:r>
            <a:r>
              <a:rPr lang="en-US" sz="3200" dirty="0"/>
              <a:t>her teammate </a:t>
            </a:r>
            <a:r>
              <a:rPr lang="en-US" sz="3200" dirty="0" smtClean="0"/>
              <a:t>is behind the attack line when making </a:t>
            </a:r>
            <a:r>
              <a:rPr lang="en-US" sz="3200" dirty="0"/>
              <a:t>contact with the ball while it is completely above of the plane of the net, the ball lands on the </a:t>
            </a:r>
            <a:r>
              <a:rPr lang="en-US" sz="3200" dirty="0" smtClean="0"/>
              <a:t>opponent’s </a:t>
            </a:r>
            <a:r>
              <a:rPr lang="en-US" sz="3200" dirty="0"/>
              <a:t>court</a:t>
            </a:r>
          </a:p>
        </p:txBody>
      </p:sp>
      <p:sp>
        <p:nvSpPr>
          <p:cNvPr id="5" name="TextBox 4"/>
          <p:cNvSpPr txBox="1"/>
          <p:nvPr/>
        </p:nvSpPr>
        <p:spPr>
          <a:xfrm>
            <a:off x="457200" y="5054025"/>
            <a:ext cx="8229600" cy="1077218"/>
          </a:xfrm>
          <a:prstGeom prst="rect">
            <a:avLst/>
          </a:prstGeom>
          <a:noFill/>
        </p:spPr>
        <p:txBody>
          <a:bodyPr wrap="square" rtlCol="0">
            <a:spAutoFit/>
          </a:bodyPr>
          <a:lstStyle/>
          <a:p>
            <a:pPr algn="ctr"/>
            <a:r>
              <a:rPr lang="en-US" sz="3200" b="1" dirty="0"/>
              <a:t>P</a:t>
            </a:r>
            <a:r>
              <a:rPr lang="en-US" sz="3200" b="1" dirty="0" smtClean="0"/>
              <a:t>oint receiving team, back row attack pointing to libero</a:t>
            </a:r>
            <a:endParaRPr lang="en-US" sz="3200" b="1" dirty="0"/>
          </a:p>
        </p:txBody>
      </p:sp>
      <p:sp>
        <p:nvSpPr>
          <p:cNvPr id="6" name="TextBox 5"/>
          <p:cNvSpPr txBox="1"/>
          <p:nvPr/>
        </p:nvSpPr>
        <p:spPr>
          <a:xfrm>
            <a:off x="457200" y="3911025"/>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8105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4031873"/>
          </a:xfrm>
          <a:prstGeom prst="rect">
            <a:avLst/>
          </a:prstGeom>
          <a:noFill/>
        </p:spPr>
        <p:txBody>
          <a:bodyPr wrap="square" rtlCol="0">
            <a:spAutoFit/>
          </a:bodyPr>
          <a:lstStyle/>
          <a:p>
            <a:r>
              <a:rPr lang="en-US" sz="3200" dirty="0" smtClean="0"/>
              <a:t>The libero’s left foot is in the front zone and her right is behind the attack line. She lifts her left foot and uses </a:t>
            </a:r>
            <a:r>
              <a:rPr lang="en-US" sz="3200" dirty="0"/>
              <a:t>overhand finger action </a:t>
            </a:r>
            <a:r>
              <a:rPr lang="en-US" sz="3200" dirty="0" smtClean="0"/>
              <a:t>to set to a front row player. After setting, her left foot goes back down in the front zone. Her </a:t>
            </a:r>
            <a:r>
              <a:rPr lang="en-US" sz="3200" dirty="0"/>
              <a:t>teammate makes contact with the ball while it is completely above of the plane of the net, the ball lands on the </a:t>
            </a:r>
            <a:r>
              <a:rPr lang="en-US" sz="3200" dirty="0" smtClean="0"/>
              <a:t>opponent’s </a:t>
            </a:r>
            <a:r>
              <a:rPr lang="en-US" sz="3200" dirty="0"/>
              <a:t>court</a:t>
            </a:r>
          </a:p>
        </p:txBody>
      </p:sp>
      <p:sp>
        <p:nvSpPr>
          <p:cNvPr id="3" name="TextBox 2"/>
          <p:cNvSpPr txBox="1"/>
          <p:nvPr/>
        </p:nvSpPr>
        <p:spPr>
          <a:xfrm>
            <a:off x="429883" y="5486400"/>
            <a:ext cx="8229600" cy="584775"/>
          </a:xfrm>
          <a:prstGeom prst="rect">
            <a:avLst/>
          </a:prstGeom>
          <a:noFill/>
        </p:spPr>
        <p:txBody>
          <a:bodyPr wrap="square" rtlCol="0">
            <a:spAutoFit/>
          </a:bodyPr>
          <a:lstStyle/>
          <a:p>
            <a:pPr algn="ctr"/>
            <a:r>
              <a:rPr lang="en-US" sz="3200" b="1" dirty="0"/>
              <a:t>P</a:t>
            </a:r>
            <a:r>
              <a:rPr lang="en-US" sz="3200" b="1" dirty="0" smtClean="0"/>
              <a:t>oint </a:t>
            </a:r>
            <a:r>
              <a:rPr lang="en-US" sz="3200" b="1" dirty="0"/>
              <a:t>to </a:t>
            </a:r>
            <a:r>
              <a:rPr lang="en-US" sz="3200" b="1" dirty="0" smtClean="0"/>
              <a:t>attacker</a:t>
            </a:r>
            <a:endParaRPr lang="en-US" sz="3200" b="1" dirty="0"/>
          </a:p>
        </p:txBody>
      </p:sp>
      <p:sp>
        <p:nvSpPr>
          <p:cNvPr id="4" name="TextBox 3"/>
          <p:cNvSpPr txBox="1"/>
          <p:nvPr/>
        </p:nvSpPr>
        <p:spPr>
          <a:xfrm>
            <a:off x="457200" y="4749303"/>
            <a:ext cx="82296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402350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1" y="1600200"/>
            <a:ext cx="8153400"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t>When both referees whistle a fault at approximately the same time, the first referee must determine which fault occurred first and award </a:t>
            </a:r>
            <a:r>
              <a:rPr lang="en-US" sz="3200" dirty="0" smtClean="0"/>
              <a:t>the correct team a point.</a:t>
            </a:r>
          </a:p>
          <a:p>
            <a:pPr marL="457200" indent="-457200">
              <a:buFont typeface="Arial" panose="020B0604020202020204" pitchFamily="34" charset="0"/>
              <a:buChar char="•"/>
            </a:pPr>
            <a:r>
              <a:rPr lang="en-US" sz="3200" dirty="0" smtClean="0"/>
              <a:t>If </a:t>
            </a:r>
            <a:r>
              <a:rPr lang="en-US" sz="3200" dirty="0"/>
              <a:t>absolutely necessary, the first referee may call the second referee to the stand for </a:t>
            </a:r>
            <a:r>
              <a:rPr lang="en-US" sz="3200" dirty="0" smtClean="0"/>
              <a:t>a short </a:t>
            </a:r>
            <a:r>
              <a:rPr lang="en-US" sz="3200" dirty="0"/>
              <a:t>discussion</a:t>
            </a:r>
            <a:r>
              <a:rPr lang="en-US" sz="3200" dirty="0" smtClean="0"/>
              <a:t>.</a:t>
            </a:r>
          </a:p>
        </p:txBody>
      </p:sp>
      <p:sp>
        <p:nvSpPr>
          <p:cNvPr id="4" name="TextBox 3"/>
          <p:cNvSpPr txBox="1"/>
          <p:nvPr/>
        </p:nvSpPr>
        <p:spPr>
          <a:xfrm>
            <a:off x="457201" y="609600"/>
            <a:ext cx="8153399" cy="646331"/>
          </a:xfrm>
          <a:prstGeom prst="rect">
            <a:avLst/>
          </a:prstGeom>
          <a:noFill/>
        </p:spPr>
        <p:txBody>
          <a:bodyPr wrap="square" rtlCol="0">
            <a:spAutoFit/>
          </a:bodyPr>
          <a:lstStyle/>
          <a:p>
            <a:pPr algn="ctr"/>
            <a:r>
              <a:rPr lang="en-US" sz="3600" dirty="0" smtClean="0"/>
              <a:t>When to do a replay</a:t>
            </a:r>
            <a:endParaRPr lang="en-US" sz="3600" dirty="0"/>
          </a:p>
        </p:txBody>
      </p:sp>
    </p:spTree>
    <p:extLst>
      <p:ext uri="{BB962C8B-B14F-4D97-AF65-F5344CB8AC3E}">
        <p14:creationId xmlns:p14="http://schemas.microsoft.com/office/powerpoint/2010/main" val="140509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685800"/>
            <a:ext cx="8305800" cy="2554545"/>
          </a:xfrm>
          <a:prstGeom prst="rect">
            <a:avLst/>
          </a:prstGeom>
          <a:noFill/>
        </p:spPr>
        <p:txBody>
          <a:bodyPr wrap="square" rtlCol="0">
            <a:spAutoFit/>
          </a:bodyPr>
          <a:lstStyle/>
          <a:p>
            <a:r>
              <a:rPr lang="en-US" sz="3200" dirty="0" smtClean="0"/>
              <a:t>The libero </a:t>
            </a:r>
            <a:r>
              <a:rPr lang="en-US" sz="3200" dirty="0"/>
              <a:t>is in the front zone, </a:t>
            </a:r>
            <a:r>
              <a:rPr lang="en-US" sz="3200" dirty="0" smtClean="0"/>
              <a:t>the ball is above the plane of the net, </a:t>
            </a:r>
            <a:r>
              <a:rPr lang="en-US" sz="3200" dirty="0"/>
              <a:t>using overhand finger action </a:t>
            </a:r>
            <a:r>
              <a:rPr lang="en-US" sz="3200" dirty="0" smtClean="0"/>
              <a:t>sets to a front row player. The receiving team legally blocks the ball before her player can make a play</a:t>
            </a:r>
          </a:p>
        </p:txBody>
      </p:sp>
      <p:sp>
        <p:nvSpPr>
          <p:cNvPr id="4" name="TextBox 3"/>
          <p:cNvSpPr txBox="1"/>
          <p:nvPr/>
        </p:nvSpPr>
        <p:spPr>
          <a:xfrm>
            <a:off x="457200" y="4110097"/>
            <a:ext cx="8305800" cy="2062103"/>
          </a:xfrm>
          <a:prstGeom prst="rect">
            <a:avLst/>
          </a:prstGeom>
          <a:noFill/>
        </p:spPr>
        <p:txBody>
          <a:bodyPr wrap="square" rtlCol="0">
            <a:spAutoFit/>
          </a:bodyPr>
          <a:lstStyle/>
          <a:p>
            <a:pPr algn="ctr"/>
            <a:r>
              <a:rPr lang="en-US" sz="3200" b="1" dirty="0" smtClean="0"/>
              <a:t>Back row attack, point to defender. The libero cannot complete an attack </a:t>
            </a:r>
            <a:r>
              <a:rPr lang="en-US" sz="3200" b="1" dirty="0"/>
              <a:t>from anywhere on the court, </a:t>
            </a:r>
            <a:r>
              <a:rPr lang="en-US" sz="3200" b="1" dirty="0" smtClean="0"/>
              <a:t>if </a:t>
            </a:r>
            <a:r>
              <a:rPr lang="en-US" sz="3200" b="1" dirty="0"/>
              <a:t>at the moment of contact the ball is entirely higher than the top of the net. </a:t>
            </a:r>
          </a:p>
        </p:txBody>
      </p:sp>
      <p:sp>
        <p:nvSpPr>
          <p:cNvPr id="5" name="TextBox 4"/>
          <p:cNvSpPr txBox="1"/>
          <p:nvPr/>
        </p:nvSpPr>
        <p:spPr>
          <a:xfrm>
            <a:off x="457200" y="3225225"/>
            <a:ext cx="83058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206515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 y="685800"/>
            <a:ext cx="8267700" cy="2062103"/>
          </a:xfrm>
          <a:prstGeom prst="rect">
            <a:avLst/>
          </a:prstGeom>
          <a:noFill/>
        </p:spPr>
        <p:txBody>
          <a:bodyPr wrap="square" rtlCol="0">
            <a:spAutoFit/>
          </a:bodyPr>
          <a:lstStyle/>
          <a:p>
            <a:r>
              <a:rPr lang="en-US" sz="3200" dirty="0" smtClean="0"/>
              <a:t>The libero attacks the ball while it is completely above the plane of the net, the ball hits the net without going over, her teammate bumps it onto the opponent’s court</a:t>
            </a:r>
          </a:p>
        </p:txBody>
      </p:sp>
      <p:sp>
        <p:nvSpPr>
          <p:cNvPr id="3" name="TextBox 2"/>
          <p:cNvSpPr txBox="1"/>
          <p:nvPr/>
        </p:nvSpPr>
        <p:spPr>
          <a:xfrm>
            <a:off x="419100" y="4520625"/>
            <a:ext cx="8267700" cy="584775"/>
          </a:xfrm>
          <a:prstGeom prst="rect">
            <a:avLst/>
          </a:prstGeom>
          <a:noFill/>
        </p:spPr>
        <p:txBody>
          <a:bodyPr wrap="square" rtlCol="0">
            <a:spAutoFit/>
          </a:bodyPr>
          <a:lstStyle/>
          <a:p>
            <a:pPr algn="ctr"/>
            <a:r>
              <a:rPr lang="en-US" sz="3200" b="1" dirty="0" smtClean="0"/>
              <a:t>Point attacker</a:t>
            </a:r>
            <a:endParaRPr lang="en-US" sz="3200" dirty="0"/>
          </a:p>
        </p:txBody>
      </p:sp>
      <p:sp>
        <p:nvSpPr>
          <p:cNvPr id="4" name="TextBox 3"/>
          <p:cNvSpPr txBox="1"/>
          <p:nvPr/>
        </p:nvSpPr>
        <p:spPr>
          <a:xfrm>
            <a:off x="419100" y="2819400"/>
            <a:ext cx="7772400" cy="584775"/>
          </a:xfrm>
          <a:prstGeom prst="rect">
            <a:avLst/>
          </a:prstGeom>
          <a:noFill/>
        </p:spPr>
        <p:txBody>
          <a:bodyPr wrap="square" rtlCol="0">
            <a:spAutoFit/>
          </a:bodyPr>
          <a:lstStyle/>
          <a:p>
            <a:pPr marL="6350" lvl="1"/>
            <a:r>
              <a:rPr lang="en-US" sz="3200" dirty="0" smtClean="0">
                <a:solidFill>
                  <a:schemeClr val="accent6"/>
                </a:solidFill>
              </a:rPr>
              <a:t>What is the call?</a:t>
            </a:r>
          </a:p>
        </p:txBody>
      </p:sp>
    </p:spTree>
    <p:extLst>
      <p:ext uri="{BB962C8B-B14F-4D97-AF65-F5344CB8AC3E}">
        <p14:creationId xmlns:p14="http://schemas.microsoft.com/office/powerpoint/2010/main" val="260354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3429000"/>
          </a:xfrm>
        </p:spPr>
        <p:txBody>
          <a:bodyPr>
            <a:noAutofit/>
          </a:bodyPr>
          <a:lstStyle/>
          <a:p>
            <a:pPr algn="l"/>
            <a:r>
              <a:rPr lang="en-US" sz="3200" dirty="0"/>
              <a:t>While </a:t>
            </a:r>
            <a:r>
              <a:rPr lang="en-US" sz="3200" dirty="0" smtClean="0"/>
              <a:t>in </a:t>
            </a:r>
            <a:r>
              <a:rPr lang="en-US" sz="3200" dirty="0"/>
              <a:t>the back zone, </a:t>
            </a:r>
            <a:r>
              <a:rPr lang="en-US" sz="3200" dirty="0" smtClean="0"/>
              <a:t>the </a:t>
            </a:r>
            <a:r>
              <a:rPr lang="en-US" sz="3200" dirty="0"/>
              <a:t>Libero makes the team’s </a:t>
            </a:r>
            <a:r>
              <a:rPr lang="en-US" sz="3200" dirty="0" smtClean="0"/>
              <a:t>first contact with the </a:t>
            </a:r>
            <a:r>
              <a:rPr lang="en-US" sz="3200" dirty="0"/>
              <a:t>ball </a:t>
            </a:r>
            <a:r>
              <a:rPr lang="en-US" sz="3200" dirty="0" smtClean="0"/>
              <a:t>completely </a:t>
            </a:r>
            <a:r>
              <a:rPr lang="en-US" sz="3200" dirty="0"/>
              <a:t>above the height of the net, sending it toward the opponent’s court. </a:t>
            </a:r>
            <a:r>
              <a:rPr lang="en-US" sz="3200" dirty="0" smtClean="0"/>
              <a:t>Her teammate </a:t>
            </a:r>
            <a:r>
              <a:rPr lang="en-US" sz="3200" dirty="0"/>
              <a:t>contacts the ball before it completely crosses the vertical plane of the </a:t>
            </a:r>
            <a:r>
              <a:rPr lang="en-US" sz="3200" dirty="0" smtClean="0"/>
              <a:t>net. The ball lands on the opponent’s court</a:t>
            </a:r>
            <a:endParaRPr lang="en-US" sz="3200" dirty="0"/>
          </a:p>
        </p:txBody>
      </p:sp>
      <p:sp>
        <p:nvSpPr>
          <p:cNvPr id="3" name="Title 1"/>
          <p:cNvSpPr txBox="1">
            <a:spLocks/>
          </p:cNvSpPr>
          <p:nvPr/>
        </p:nvSpPr>
        <p:spPr>
          <a:xfrm>
            <a:off x="570931" y="5105400"/>
            <a:ext cx="8115869"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Point attacking team</a:t>
            </a:r>
            <a:endParaRPr lang="en-US" sz="3200" dirty="0"/>
          </a:p>
        </p:txBody>
      </p:sp>
      <p:sp>
        <p:nvSpPr>
          <p:cNvPr id="4" name="Title 1"/>
          <p:cNvSpPr txBox="1">
            <a:spLocks/>
          </p:cNvSpPr>
          <p:nvPr/>
        </p:nvSpPr>
        <p:spPr>
          <a:xfrm>
            <a:off x="457200" y="4191000"/>
            <a:ext cx="8344469"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accent6">
                    <a:lumMod val="75000"/>
                  </a:schemeClr>
                </a:solidFill>
              </a:rPr>
              <a:t>What is the call?</a:t>
            </a:r>
          </a:p>
        </p:txBody>
      </p:sp>
    </p:spTree>
    <p:extLst>
      <p:ext uri="{BB962C8B-B14F-4D97-AF65-F5344CB8AC3E}">
        <p14:creationId xmlns:p14="http://schemas.microsoft.com/office/powerpoint/2010/main" val="127535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62000"/>
          </a:xfrm>
        </p:spPr>
        <p:txBody>
          <a:bodyPr>
            <a:normAutofit fontScale="90000"/>
          </a:bodyPr>
          <a:lstStyle/>
          <a:p>
            <a:pPr algn="l"/>
            <a:r>
              <a:rPr lang="en-US" sz="3200" dirty="0" smtClean="0"/>
              <a:t>Libero replacement occurs after whistle for service</a:t>
            </a:r>
            <a:endParaRPr lang="en-US" sz="3200" dirty="0"/>
          </a:p>
        </p:txBody>
      </p:sp>
      <p:sp>
        <p:nvSpPr>
          <p:cNvPr id="3" name="Title 1"/>
          <p:cNvSpPr txBox="1">
            <a:spLocks/>
          </p:cNvSpPr>
          <p:nvPr/>
        </p:nvSpPr>
        <p:spPr>
          <a:xfrm>
            <a:off x="457201" y="48768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Point receiving team</a:t>
            </a:r>
            <a:endParaRPr lang="en-US" sz="3200" dirty="0"/>
          </a:p>
        </p:txBody>
      </p:sp>
      <p:sp>
        <p:nvSpPr>
          <p:cNvPr id="4" name="Title 1"/>
          <p:cNvSpPr txBox="1">
            <a:spLocks/>
          </p:cNvSpPr>
          <p:nvPr/>
        </p:nvSpPr>
        <p:spPr>
          <a:xfrm>
            <a:off x="457201" y="1828800"/>
            <a:ext cx="8344469"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a:solidFill>
                  <a:schemeClr val="accent6">
                    <a:lumMod val="75000"/>
                  </a:schemeClr>
                </a:solidFill>
              </a:rPr>
              <a:t>What is the call?</a:t>
            </a:r>
          </a:p>
        </p:txBody>
      </p:sp>
    </p:spTree>
    <p:extLst>
      <p:ext uri="{BB962C8B-B14F-4D97-AF65-F5344CB8AC3E}">
        <p14:creationId xmlns:p14="http://schemas.microsoft.com/office/powerpoint/2010/main" val="5243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229600" cy="2554545"/>
          </a:xfrm>
          <a:prstGeom prst="rect">
            <a:avLst/>
          </a:prstGeom>
          <a:noFill/>
        </p:spPr>
        <p:txBody>
          <a:bodyPr wrap="square" rtlCol="0">
            <a:spAutoFit/>
          </a:bodyPr>
          <a:lstStyle/>
          <a:p>
            <a:r>
              <a:rPr lang="en-US" sz="3200" dirty="0" smtClean="0"/>
              <a:t>The libero </a:t>
            </a:r>
            <a:r>
              <a:rPr lang="en-US" sz="3200" dirty="0"/>
              <a:t>makes an overhand finger pass </a:t>
            </a:r>
            <a:r>
              <a:rPr lang="en-US" sz="3200" dirty="0" smtClean="0"/>
              <a:t>while lying </a:t>
            </a:r>
            <a:r>
              <a:rPr lang="en-US" sz="3200" dirty="0"/>
              <a:t>on the court in the front </a:t>
            </a:r>
            <a:r>
              <a:rPr lang="en-US" sz="3200" dirty="0" smtClean="0"/>
              <a:t>of the attack line. While </a:t>
            </a:r>
            <a:r>
              <a:rPr lang="en-US" sz="3200" dirty="0"/>
              <a:t>the ball is completely above the height </a:t>
            </a:r>
            <a:r>
              <a:rPr lang="en-US" sz="3200" dirty="0" smtClean="0"/>
              <a:t>of the </a:t>
            </a:r>
            <a:r>
              <a:rPr lang="en-US" sz="3200" dirty="0"/>
              <a:t>net, </a:t>
            </a:r>
            <a:r>
              <a:rPr lang="en-US" sz="3200" dirty="0" smtClean="0"/>
              <a:t>her teammate </a:t>
            </a:r>
            <a:r>
              <a:rPr lang="en-US" sz="3200" dirty="0"/>
              <a:t>attacks the </a:t>
            </a:r>
            <a:r>
              <a:rPr lang="en-US" sz="3200" dirty="0" smtClean="0"/>
              <a:t>ball, the ball lands on the opponent's court</a:t>
            </a:r>
            <a:endParaRPr lang="en-US" sz="3200" dirty="0"/>
          </a:p>
        </p:txBody>
      </p:sp>
      <p:sp>
        <p:nvSpPr>
          <p:cNvPr id="3" name="TextBox 2"/>
          <p:cNvSpPr txBox="1"/>
          <p:nvPr/>
        </p:nvSpPr>
        <p:spPr>
          <a:xfrm>
            <a:off x="457200" y="3857179"/>
            <a:ext cx="8229600" cy="1077218"/>
          </a:xfrm>
          <a:prstGeom prst="rect">
            <a:avLst/>
          </a:prstGeom>
          <a:noFill/>
        </p:spPr>
        <p:txBody>
          <a:bodyPr wrap="square" rtlCol="0">
            <a:spAutoFit/>
          </a:bodyPr>
          <a:lstStyle/>
          <a:p>
            <a:pPr algn="ctr"/>
            <a:r>
              <a:rPr lang="en-US" sz="3200" dirty="0" smtClean="0"/>
              <a:t>Point to opponent</a:t>
            </a:r>
            <a:r>
              <a:rPr lang="en-US" sz="3200" dirty="0"/>
              <a:t>. </a:t>
            </a:r>
            <a:r>
              <a:rPr lang="en-US" sz="3200" dirty="0" smtClean="0"/>
              <a:t>Signal back row attack pointing to the libero</a:t>
            </a:r>
            <a:endParaRPr lang="en-US" sz="3200" dirty="0"/>
          </a:p>
        </p:txBody>
      </p:sp>
      <p:sp>
        <p:nvSpPr>
          <p:cNvPr id="4" name="Title 1"/>
          <p:cNvSpPr txBox="1">
            <a:spLocks/>
          </p:cNvSpPr>
          <p:nvPr/>
        </p:nvSpPr>
        <p:spPr>
          <a:xfrm>
            <a:off x="457201" y="2971800"/>
            <a:ext cx="8344469"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chemeClr val="accent6">
                    <a:lumMod val="75000"/>
                  </a:schemeClr>
                </a:solidFill>
              </a:rPr>
              <a:t>What is the call?</a:t>
            </a:r>
            <a:endParaRPr lang="en-US" sz="3200" dirty="0">
              <a:solidFill>
                <a:schemeClr val="accent6">
                  <a:lumMod val="75000"/>
                </a:schemeClr>
              </a:solidFill>
            </a:endParaRPr>
          </a:p>
        </p:txBody>
      </p:sp>
    </p:spTree>
    <p:extLst>
      <p:ext uri="{BB962C8B-B14F-4D97-AF65-F5344CB8AC3E}">
        <p14:creationId xmlns:p14="http://schemas.microsoft.com/office/powerpoint/2010/main" val="3346469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266263" cy="2062103"/>
          </a:xfrm>
          <a:prstGeom prst="rect">
            <a:avLst/>
          </a:prstGeom>
          <a:noFill/>
        </p:spPr>
        <p:txBody>
          <a:bodyPr wrap="square" rtlCol="0">
            <a:spAutoFit/>
          </a:bodyPr>
          <a:lstStyle/>
          <a:p>
            <a:r>
              <a:rPr lang="en-US" sz="3200" dirty="0" smtClean="0"/>
              <a:t>The Libero that </a:t>
            </a:r>
            <a:r>
              <a:rPr lang="en-US" sz="3200" dirty="0"/>
              <a:t>is </a:t>
            </a:r>
            <a:r>
              <a:rPr lang="en-US" sz="3200" dirty="0" smtClean="0"/>
              <a:t>in the front zone, contacts </a:t>
            </a:r>
            <a:r>
              <a:rPr lang="en-US" sz="3200" dirty="0"/>
              <a:t>the ball using </a:t>
            </a:r>
            <a:r>
              <a:rPr lang="en-US" sz="3200" dirty="0" smtClean="0"/>
              <a:t>the </a:t>
            </a:r>
            <a:r>
              <a:rPr lang="en-US" sz="3200" dirty="0"/>
              <a:t>heel of </a:t>
            </a:r>
            <a:r>
              <a:rPr lang="en-US" sz="3200" dirty="0" smtClean="0"/>
              <a:t>their </a:t>
            </a:r>
            <a:r>
              <a:rPr lang="en-US" sz="3200" dirty="0"/>
              <a:t>hand(s</a:t>
            </a:r>
            <a:r>
              <a:rPr lang="en-US" sz="3200" dirty="0" smtClean="0"/>
              <a:t>). Her teammate </a:t>
            </a:r>
            <a:r>
              <a:rPr lang="en-US" sz="3200" dirty="0"/>
              <a:t>attacks the ball while it </a:t>
            </a:r>
            <a:r>
              <a:rPr lang="en-US" sz="3200" dirty="0" smtClean="0"/>
              <a:t>is completely </a:t>
            </a:r>
            <a:r>
              <a:rPr lang="en-US" sz="3200" dirty="0"/>
              <a:t>above the height of the net</a:t>
            </a:r>
            <a:r>
              <a:rPr lang="en-US" sz="3200" dirty="0" smtClean="0"/>
              <a:t>.</a:t>
            </a:r>
            <a:endParaRPr lang="en-US" sz="3200" dirty="0"/>
          </a:p>
        </p:txBody>
      </p:sp>
      <p:sp>
        <p:nvSpPr>
          <p:cNvPr id="3" name="TextBox 2"/>
          <p:cNvSpPr txBox="1"/>
          <p:nvPr/>
        </p:nvSpPr>
        <p:spPr>
          <a:xfrm>
            <a:off x="533401" y="3733800"/>
            <a:ext cx="7924800" cy="2554545"/>
          </a:xfrm>
          <a:prstGeom prst="rect">
            <a:avLst/>
          </a:prstGeom>
          <a:noFill/>
        </p:spPr>
        <p:txBody>
          <a:bodyPr wrap="square" rtlCol="0">
            <a:spAutoFit/>
          </a:bodyPr>
          <a:lstStyle/>
          <a:p>
            <a:r>
              <a:rPr lang="en-US" sz="3200" dirty="0" smtClean="0"/>
              <a:t>Play on.  The libero did not use  “overhead finger action”. The Libero’s use of her </a:t>
            </a:r>
            <a:r>
              <a:rPr lang="en-US" sz="3200" dirty="0"/>
              <a:t>knuckles, </a:t>
            </a:r>
            <a:r>
              <a:rPr lang="en-US" sz="3200" dirty="0" smtClean="0"/>
              <a:t>heal of hands, back of hand, fore arms is not </a:t>
            </a:r>
            <a:r>
              <a:rPr lang="en-US" sz="3200" dirty="0"/>
              <a:t>considered “overhead finger action</a:t>
            </a:r>
            <a:r>
              <a:rPr lang="en-US" sz="3200" dirty="0" smtClean="0"/>
              <a:t>”.</a:t>
            </a:r>
            <a:endParaRPr lang="en-US" sz="3200" dirty="0"/>
          </a:p>
        </p:txBody>
      </p:sp>
      <p:sp>
        <p:nvSpPr>
          <p:cNvPr id="4" name="Title 1"/>
          <p:cNvSpPr txBox="1">
            <a:spLocks/>
          </p:cNvSpPr>
          <p:nvPr/>
        </p:nvSpPr>
        <p:spPr>
          <a:xfrm>
            <a:off x="457201" y="2514600"/>
            <a:ext cx="8344469"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chemeClr val="accent6">
                    <a:lumMod val="75000"/>
                  </a:schemeClr>
                </a:solidFill>
              </a:rPr>
              <a:t>What is the call?</a:t>
            </a:r>
            <a:endParaRPr lang="en-US" sz="3200" dirty="0">
              <a:solidFill>
                <a:schemeClr val="accent6">
                  <a:lumMod val="75000"/>
                </a:schemeClr>
              </a:solidFill>
            </a:endParaRPr>
          </a:p>
        </p:txBody>
      </p:sp>
    </p:spTree>
    <p:extLst>
      <p:ext uri="{BB962C8B-B14F-4D97-AF65-F5344CB8AC3E}">
        <p14:creationId xmlns:p14="http://schemas.microsoft.com/office/powerpoint/2010/main" val="16006532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8229600" cy="3046988"/>
          </a:xfrm>
          <a:prstGeom prst="rect">
            <a:avLst/>
          </a:prstGeom>
          <a:noFill/>
        </p:spPr>
        <p:txBody>
          <a:bodyPr wrap="square" rtlCol="0">
            <a:spAutoFit/>
          </a:bodyPr>
          <a:lstStyle/>
          <a:p>
            <a:r>
              <a:rPr lang="en-US" sz="3200" dirty="0" smtClean="0"/>
              <a:t>The libero, while on </a:t>
            </a:r>
            <a:r>
              <a:rPr lang="en-US" sz="3200" dirty="0"/>
              <a:t>her knees in the front </a:t>
            </a:r>
            <a:r>
              <a:rPr lang="en-US" sz="3200" dirty="0" smtClean="0"/>
              <a:t>zone</a:t>
            </a:r>
            <a:r>
              <a:rPr lang="en-US" sz="3200" dirty="0"/>
              <a:t> but her feet are behind </a:t>
            </a:r>
            <a:r>
              <a:rPr lang="en-US" sz="3200" dirty="0" smtClean="0"/>
              <a:t>the attack line, the Libero </a:t>
            </a:r>
            <a:r>
              <a:rPr lang="en-US" sz="3200" dirty="0"/>
              <a:t>makes an overhand finger pass </a:t>
            </a:r>
            <a:r>
              <a:rPr lang="en-US" sz="3200" dirty="0" smtClean="0"/>
              <a:t>to her teammate. </a:t>
            </a:r>
            <a:r>
              <a:rPr lang="en-US" sz="3200" dirty="0"/>
              <a:t>While the ball is entirely higher than the height of the net, </a:t>
            </a:r>
            <a:r>
              <a:rPr lang="en-US" sz="3200" dirty="0" smtClean="0"/>
              <a:t>her teammate </a:t>
            </a:r>
            <a:r>
              <a:rPr lang="en-US" sz="3200" dirty="0"/>
              <a:t>attacks the </a:t>
            </a:r>
            <a:r>
              <a:rPr lang="en-US" sz="3200" dirty="0" smtClean="0"/>
              <a:t>ball, the ball lands in the opponent's court. </a:t>
            </a:r>
            <a:endParaRPr lang="en-US" sz="3200" dirty="0"/>
          </a:p>
        </p:txBody>
      </p:sp>
      <p:sp>
        <p:nvSpPr>
          <p:cNvPr id="3" name="TextBox 2"/>
          <p:cNvSpPr txBox="1"/>
          <p:nvPr/>
        </p:nvSpPr>
        <p:spPr>
          <a:xfrm>
            <a:off x="503795" y="5334000"/>
            <a:ext cx="8078372" cy="1077218"/>
          </a:xfrm>
          <a:prstGeom prst="rect">
            <a:avLst/>
          </a:prstGeom>
          <a:noFill/>
        </p:spPr>
        <p:txBody>
          <a:bodyPr wrap="square" rtlCol="0">
            <a:spAutoFit/>
          </a:bodyPr>
          <a:lstStyle/>
          <a:p>
            <a:r>
              <a:rPr lang="en-US" sz="3200" dirty="0" smtClean="0"/>
              <a:t>Point receiving team, </a:t>
            </a:r>
            <a:r>
              <a:rPr lang="en-US" sz="3200" dirty="0"/>
              <a:t>b</a:t>
            </a:r>
            <a:r>
              <a:rPr lang="en-US" sz="3200" dirty="0" smtClean="0"/>
              <a:t>ack row attack pointing to the libero</a:t>
            </a:r>
            <a:endParaRPr lang="en-US" sz="3200" dirty="0"/>
          </a:p>
        </p:txBody>
      </p:sp>
      <p:sp>
        <p:nvSpPr>
          <p:cNvPr id="4" name="TextBox 3"/>
          <p:cNvSpPr txBox="1"/>
          <p:nvPr/>
        </p:nvSpPr>
        <p:spPr>
          <a:xfrm>
            <a:off x="609600" y="3657600"/>
            <a:ext cx="8078372" cy="584775"/>
          </a:xfrm>
          <a:prstGeom prst="rect">
            <a:avLst/>
          </a:prstGeom>
          <a:noFill/>
        </p:spPr>
        <p:txBody>
          <a:bodyPr wrap="square" rtlCol="0">
            <a:spAutoFit/>
          </a:bodyPr>
          <a:lstStyle/>
          <a:p>
            <a:r>
              <a:rPr lang="en-US" sz="3200" dirty="0" smtClean="0">
                <a:solidFill>
                  <a:schemeClr val="accent6">
                    <a:lumMod val="75000"/>
                  </a:schemeClr>
                </a:solidFill>
              </a:rPr>
              <a:t>What is the call?</a:t>
            </a:r>
            <a:endParaRPr lang="en-US" sz="3200" dirty="0">
              <a:solidFill>
                <a:schemeClr val="accent6">
                  <a:lumMod val="75000"/>
                </a:schemeClr>
              </a:solidFill>
            </a:endParaRPr>
          </a:p>
        </p:txBody>
      </p:sp>
    </p:spTree>
    <p:extLst>
      <p:ext uri="{BB962C8B-B14F-4D97-AF65-F5344CB8AC3E}">
        <p14:creationId xmlns:p14="http://schemas.microsoft.com/office/powerpoint/2010/main" val="34532434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1" y="609600"/>
            <a:ext cx="8229600" cy="1785104"/>
          </a:xfrm>
          <a:prstGeom prst="rect">
            <a:avLst/>
          </a:prstGeom>
          <a:noFill/>
        </p:spPr>
        <p:txBody>
          <a:bodyPr wrap="square" rtlCol="0">
            <a:spAutoFit/>
          </a:bodyPr>
          <a:lstStyle/>
          <a:p>
            <a:r>
              <a:rPr lang="en-US" sz="3200" dirty="0" smtClean="0"/>
              <a:t>The libero uniform is not compliant.</a:t>
            </a:r>
          </a:p>
          <a:p>
            <a:endParaRPr lang="en-US" sz="1400" dirty="0"/>
          </a:p>
          <a:p>
            <a:r>
              <a:rPr lang="en-US" sz="3200" dirty="0" smtClean="0">
                <a:solidFill>
                  <a:schemeClr val="accent6">
                    <a:lumMod val="75000"/>
                  </a:schemeClr>
                </a:solidFill>
              </a:rPr>
              <a:t>Can the coach take a point penalty at the beginning of the set and play the match?</a:t>
            </a:r>
            <a:endParaRPr lang="en-US" sz="3200" dirty="0">
              <a:solidFill>
                <a:schemeClr val="accent6">
                  <a:lumMod val="75000"/>
                </a:schemeClr>
              </a:solidFill>
            </a:endParaRPr>
          </a:p>
        </p:txBody>
      </p:sp>
      <p:sp>
        <p:nvSpPr>
          <p:cNvPr id="3" name="TextBox 2"/>
          <p:cNvSpPr txBox="1"/>
          <p:nvPr/>
        </p:nvSpPr>
        <p:spPr>
          <a:xfrm>
            <a:off x="457202" y="2667000"/>
            <a:ext cx="8229599" cy="3539430"/>
          </a:xfrm>
          <a:prstGeom prst="rect">
            <a:avLst/>
          </a:prstGeom>
          <a:noFill/>
        </p:spPr>
        <p:txBody>
          <a:bodyPr wrap="square" rtlCol="0">
            <a:spAutoFit/>
          </a:bodyPr>
          <a:lstStyle/>
          <a:p>
            <a:pPr algn="ctr"/>
            <a:r>
              <a:rPr lang="en-US" sz="3200" b="1" dirty="0" smtClean="0"/>
              <a:t>NO, Section 2 – Legal Uniform; commentary actually states “When a </a:t>
            </a:r>
            <a:r>
              <a:rPr lang="en-US" sz="3200" b="1" dirty="0"/>
              <a:t>team cannot begin the match with </a:t>
            </a:r>
            <a:r>
              <a:rPr lang="en-US" sz="3200" b="1" dirty="0" smtClean="0"/>
              <a:t>six players </a:t>
            </a:r>
            <a:r>
              <a:rPr lang="en-US" sz="3200" b="1" dirty="0"/>
              <a:t>wearing legal uniforms, a </a:t>
            </a:r>
            <a:r>
              <a:rPr lang="en-US" sz="3200" b="1" dirty="0" smtClean="0"/>
              <a:t>loss of rally/point </a:t>
            </a:r>
            <a:r>
              <a:rPr lang="en-US" sz="3200" b="1" dirty="0"/>
              <a:t>shall be awarded to the </a:t>
            </a:r>
            <a:r>
              <a:rPr lang="en-US" sz="3200" b="1" dirty="0" smtClean="0"/>
              <a:t>opponent at </a:t>
            </a:r>
            <a:r>
              <a:rPr lang="en-US" sz="3200" b="1" dirty="0"/>
              <a:t>the beginning of the match, </a:t>
            </a:r>
            <a:r>
              <a:rPr lang="en-US" sz="3200" b="1" dirty="0" smtClean="0"/>
              <a:t>and </a:t>
            </a:r>
            <a:r>
              <a:rPr lang="en-US" sz="3200" b="1" dirty="0"/>
              <a:t>the </a:t>
            </a:r>
            <a:r>
              <a:rPr lang="en-US" sz="3200" b="1" dirty="0" smtClean="0"/>
              <a:t>state association </a:t>
            </a:r>
            <a:r>
              <a:rPr lang="en-US" sz="3200" b="1" dirty="0"/>
              <a:t>shall be notified</a:t>
            </a:r>
            <a:r>
              <a:rPr lang="en-US" sz="3200" b="1" dirty="0" smtClean="0"/>
              <a:t>.” The team will play without a libero.</a:t>
            </a:r>
            <a:endParaRPr lang="en-US" sz="3200" dirty="0"/>
          </a:p>
        </p:txBody>
      </p:sp>
    </p:spTree>
    <p:extLst>
      <p:ext uri="{BB962C8B-B14F-4D97-AF65-F5344CB8AC3E}">
        <p14:creationId xmlns:p14="http://schemas.microsoft.com/office/powerpoint/2010/main" val="1071731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7924800" cy="830997"/>
          </a:xfrm>
          <a:prstGeom prst="rect">
            <a:avLst/>
          </a:prstGeom>
          <a:noFill/>
        </p:spPr>
        <p:txBody>
          <a:bodyPr wrap="square" rtlCol="0">
            <a:spAutoFit/>
          </a:bodyPr>
          <a:lstStyle/>
          <a:p>
            <a:pPr algn="ctr"/>
            <a:r>
              <a:rPr lang="en-US" sz="4800" dirty="0" smtClean="0"/>
              <a:t>Line Judging</a:t>
            </a:r>
            <a:endParaRPr lang="en-US" sz="4800" dirty="0"/>
          </a:p>
        </p:txBody>
      </p:sp>
    </p:spTree>
    <p:extLst>
      <p:ext uri="{BB962C8B-B14F-4D97-AF65-F5344CB8AC3E}">
        <p14:creationId xmlns:p14="http://schemas.microsoft.com/office/powerpoint/2010/main" val="36629316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1676400" y="3048000"/>
            <a:ext cx="6248400" cy="1077218"/>
          </a:xfrm>
          <a:prstGeom prst="rect">
            <a:avLst/>
          </a:prstGeom>
          <a:noFill/>
        </p:spPr>
        <p:txBody>
          <a:bodyPr wrap="square" rtlCol="0">
            <a:spAutoFit/>
          </a:bodyPr>
          <a:lstStyle/>
          <a:p>
            <a:pPr algn="ctr"/>
            <a:r>
              <a:rPr lang="en-US" sz="3200" dirty="0" smtClean="0"/>
              <a:t>Before walking to the other side, line up together</a:t>
            </a:r>
            <a:endParaRPr lang="en-US" sz="3200" dirty="0"/>
          </a:p>
        </p:txBody>
      </p:sp>
      <p:sp>
        <p:nvSpPr>
          <p:cNvPr id="40" name="TextBox 39"/>
          <p:cNvSpPr txBox="1"/>
          <p:nvPr/>
        </p:nvSpPr>
        <p:spPr>
          <a:xfrm>
            <a:off x="4876800" y="13716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267201" y="13716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sp>
        <p:nvSpPr>
          <p:cNvPr id="43" name="TextBox 42"/>
          <p:cNvSpPr txBox="1"/>
          <p:nvPr/>
        </p:nvSpPr>
        <p:spPr>
          <a:xfrm>
            <a:off x="3962401"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234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000" fill="hold"/>
                                        <p:tgtEl>
                                          <p:spTgt spid="38"/>
                                        </p:tgtEl>
                                        <p:attrNameLst>
                                          <p:attrName>ppt_x</p:attrName>
                                        </p:attrNameLst>
                                      </p:cBhvr>
                                      <p:tavLst>
                                        <p:tav tm="0">
                                          <p:val>
                                            <p:strVal val="#ppt_x"/>
                                          </p:val>
                                        </p:tav>
                                        <p:tav tm="100000">
                                          <p:val>
                                            <p:strVal val="#ppt_x"/>
                                          </p:val>
                                        </p:tav>
                                      </p:tavLst>
                                    </p:anim>
                                    <p:anim calcmode="lin" valueType="num">
                                      <p:cBhvr additive="base">
                                        <p:cTn id="8"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972" y="1447800"/>
            <a:ext cx="8184628" cy="107721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If </a:t>
            </a:r>
            <a:r>
              <a:rPr lang="en-US" sz="3200" dirty="0"/>
              <a:t>the first referee determines that the faults </a:t>
            </a:r>
            <a:r>
              <a:rPr lang="en-US" sz="3200" dirty="0" smtClean="0"/>
              <a:t>were </a:t>
            </a:r>
            <a:r>
              <a:rPr lang="en-US" sz="3200" dirty="0"/>
              <a:t>simultaneous, a replay will be directed.</a:t>
            </a:r>
          </a:p>
        </p:txBody>
      </p:sp>
      <p:sp>
        <p:nvSpPr>
          <p:cNvPr id="3" name="TextBox 2"/>
          <p:cNvSpPr txBox="1"/>
          <p:nvPr/>
        </p:nvSpPr>
        <p:spPr>
          <a:xfrm>
            <a:off x="425972" y="533400"/>
            <a:ext cx="8184628" cy="646331"/>
          </a:xfrm>
          <a:prstGeom prst="rect">
            <a:avLst/>
          </a:prstGeom>
          <a:noFill/>
        </p:spPr>
        <p:txBody>
          <a:bodyPr wrap="square" rtlCol="0">
            <a:spAutoFit/>
          </a:bodyPr>
          <a:lstStyle/>
          <a:p>
            <a:pPr algn="ctr"/>
            <a:r>
              <a:rPr lang="en-US" sz="3600" dirty="0" smtClean="0"/>
              <a:t>When to do a replay, Cont.</a:t>
            </a:r>
            <a:endParaRPr lang="en-US" sz="3600" dirty="0"/>
          </a:p>
        </p:txBody>
      </p:sp>
      <p:sp>
        <p:nvSpPr>
          <p:cNvPr id="4" name="TextBox 3"/>
          <p:cNvSpPr txBox="1"/>
          <p:nvPr/>
        </p:nvSpPr>
        <p:spPr>
          <a:xfrm>
            <a:off x="457201" y="2438400"/>
            <a:ext cx="8153400"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For tournaments, a ball rolling on the court that presents a safety issue or interferes with the play should be replayed</a:t>
            </a:r>
            <a:endParaRPr lang="en-US" sz="3200" dirty="0"/>
          </a:p>
          <a:p>
            <a:pPr marL="457200" indent="-457200">
              <a:buFont typeface="Arial" panose="020B0604020202020204" pitchFamily="34" charset="0"/>
              <a:buChar char="•"/>
            </a:pPr>
            <a:r>
              <a:rPr lang="en-US" sz="3200" dirty="0" smtClean="0"/>
              <a:t>Disagreements between the line judge and R1 are not replay situations. The R1 must make a determination.</a:t>
            </a:r>
          </a:p>
        </p:txBody>
      </p:sp>
    </p:spTree>
    <p:extLst>
      <p:ext uri="{BB962C8B-B14F-4D97-AF65-F5344CB8AC3E}">
        <p14:creationId xmlns:p14="http://schemas.microsoft.com/office/powerpoint/2010/main" val="18862348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876800" y="13716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267201" y="13716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sp>
        <p:nvSpPr>
          <p:cNvPr id="43" name="TextBox 42"/>
          <p:cNvSpPr txBox="1"/>
          <p:nvPr/>
        </p:nvSpPr>
        <p:spPr>
          <a:xfrm>
            <a:off x="3962401"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569128" y="2961382"/>
            <a:ext cx="6431872" cy="1077218"/>
          </a:xfrm>
          <a:prstGeom prst="rect">
            <a:avLst/>
          </a:prstGeom>
          <a:noFill/>
        </p:spPr>
        <p:txBody>
          <a:bodyPr wrap="square" rtlCol="0">
            <a:spAutoFit/>
          </a:bodyPr>
          <a:lstStyle/>
          <a:p>
            <a:pPr algn="ctr"/>
            <a:r>
              <a:rPr lang="en-US" sz="3200" dirty="0" smtClean="0"/>
              <a:t>R1 Signals to walk together to the other side</a:t>
            </a:r>
            <a:endParaRPr lang="en-US" sz="3200" dirty="0"/>
          </a:p>
        </p:txBody>
      </p:sp>
    </p:spTree>
    <p:extLst>
      <p:ext uri="{BB962C8B-B14F-4D97-AF65-F5344CB8AC3E}">
        <p14:creationId xmlns:p14="http://schemas.microsoft.com/office/powerpoint/2010/main" val="84386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additive="base">
                                        <p:cTn id="7" dur="1000" fill="hold"/>
                                        <p:tgtEl>
                                          <p:spTgt spid="55"/>
                                        </p:tgtEl>
                                        <p:attrNameLst>
                                          <p:attrName>ppt_x</p:attrName>
                                        </p:attrNameLst>
                                      </p:cBhvr>
                                      <p:tavLst>
                                        <p:tav tm="0">
                                          <p:val>
                                            <p:strVal val="#ppt_x"/>
                                          </p:val>
                                        </p:tav>
                                        <p:tav tm="100000">
                                          <p:val>
                                            <p:strVal val="#ppt_x"/>
                                          </p:val>
                                        </p:tav>
                                      </p:tavLst>
                                    </p:anim>
                                    <p:anim calcmode="lin" valueType="num">
                                      <p:cBhvr additive="base">
                                        <p:cTn id="8" dur="10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1000"/>
                                  </p:stCondLst>
                                  <p:childTnLst>
                                    <p:animMotion origin="layout" path="M 0 -1.85185E-6 L 0.00417 0.60648 " pathEditMode="relative" rAng="0" ptsTypes="AA">
                                      <p:cBhvr>
                                        <p:cTn id="12" dur="3000" fill="hold"/>
                                        <p:tgtEl>
                                          <p:spTgt spid="40"/>
                                        </p:tgtEl>
                                        <p:attrNameLst>
                                          <p:attrName>ppt_x</p:attrName>
                                          <p:attrName>ppt_y</p:attrName>
                                        </p:attrNameLst>
                                      </p:cBhvr>
                                      <p:rCtr x="208" y="30324"/>
                                    </p:animMotion>
                                  </p:childTnLst>
                                </p:cTn>
                              </p:par>
                              <p:par>
                                <p:cTn id="13" presetID="42" presetClass="path" presetSubtype="0" accel="50000" decel="50000" fill="hold" grpId="0" nodeType="withEffect">
                                  <p:stCondLst>
                                    <p:cond delay="1000"/>
                                  </p:stCondLst>
                                  <p:childTnLst>
                                    <p:animMotion origin="layout" path="M -3.33333E-6 -1.85185E-6 L 0.00417 0.60648 " pathEditMode="relative" rAng="0" ptsTypes="AA">
                                      <p:cBhvr>
                                        <p:cTn id="14" dur="3000" fill="hold"/>
                                        <p:tgtEl>
                                          <p:spTgt spid="41"/>
                                        </p:tgtEl>
                                        <p:attrNameLst>
                                          <p:attrName>ppt_x</p:attrName>
                                          <p:attrName>ppt_y</p:attrName>
                                        </p:attrNameLst>
                                      </p:cBhvr>
                                      <p:rCtr x="208" y="30324"/>
                                    </p:animMotion>
                                  </p:childTnLst>
                                </p:cTn>
                              </p:par>
                              <p:par>
                                <p:cTn id="15" presetID="42" presetClass="path" presetSubtype="0" accel="50000" decel="50000" fill="hold" grpId="0" nodeType="withEffect">
                                  <p:stCondLst>
                                    <p:cond delay="1000"/>
                                  </p:stCondLst>
                                  <p:childTnLst>
                                    <p:animMotion origin="layout" path="M -3.33333E-6 -1.85185E-6 L -0.00017 0.60648 " pathEditMode="relative" rAng="0" ptsTypes="AA">
                                      <p:cBhvr>
                                        <p:cTn id="16" dur="3000" fill="hold"/>
                                        <p:tgtEl>
                                          <p:spTgt spid="42"/>
                                        </p:tgtEl>
                                        <p:attrNameLst>
                                          <p:attrName>ppt_x</p:attrName>
                                          <p:attrName>ppt_y</p:attrName>
                                        </p:attrNameLst>
                                      </p:cBhvr>
                                      <p:rCtr x="-17" y="30324"/>
                                    </p:animMotion>
                                  </p:childTnLst>
                                </p:cTn>
                              </p:par>
                              <p:par>
                                <p:cTn id="17" presetID="42" presetClass="path" presetSubtype="0" accel="50000" decel="50000" fill="hold" grpId="0" nodeType="withEffect">
                                  <p:stCondLst>
                                    <p:cond delay="1000"/>
                                  </p:stCondLst>
                                  <p:childTnLst>
                                    <p:animMotion origin="layout" path="M 0 -1.85185E-6 L 0.00417 0.60648 " pathEditMode="relative" rAng="0" ptsTypes="AA">
                                      <p:cBhvr>
                                        <p:cTn id="18" dur="3000" fill="hold"/>
                                        <p:tgtEl>
                                          <p:spTgt spid="43"/>
                                        </p:tgtEl>
                                        <p:attrNameLst>
                                          <p:attrName>ppt_x</p:attrName>
                                          <p:attrName>ppt_y</p:attrName>
                                        </p:attrNameLst>
                                      </p:cBhvr>
                                      <p:rCtr x="208" y="30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3" grpId="0"/>
      <p:bldP spid="5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876800" y="5498068"/>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267201" y="5498068"/>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5498068"/>
            <a:ext cx="533399" cy="369332"/>
          </a:xfrm>
          <a:prstGeom prst="rect">
            <a:avLst/>
          </a:prstGeom>
          <a:noFill/>
          <a:ln w="28575">
            <a:noFill/>
          </a:ln>
        </p:spPr>
        <p:txBody>
          <a:bodyPr wrap="square" rtlCol="0">
            <a:spAutoFit/>
          </a:bodyPr>
          <a:lstStyle/>
          <a:p>
            <a:pPr algn="ctr"/>
            <a:r>
              <a:rPr lang="en-US" dirty="0" smtClean="0"/>
              <a:t>LJ</a:t>
            </a:r>
            <a:endParaRPr lang="en-US" dirty="0"/>
          </a:p>
        </p:txBody>
      </p:sp>
      <p:sp>
        <p:nvSpPr>
          <p:cNvPr id="43" name="TextBox 42"/>
          <p:cNvSpPr txBox="1"/>
          <p:nvPr/>
        </p:nvSpPr>
        <p:spPr>
          <a:xfrm>
            <a:off x="3962401" y="54980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400" y="3225225"/>
            <a:ext cx="6324600" cy="584775"/>
          </a:xfrm>
          <a:prstGeom prst="rect">
            <a:avLst/>
          </a:prstGeom>
          <a:solidFill>
            <a:schemeClr val="bg1"/>
          </a:solidFill>
        </p:spPr>
        <p:txBody>
          <a:bodyPr wrap="square" rtlCol="0">
            <a:spAutoFit/>
          </a:bodyPr>
          <a:lstStyle/>
          <a:p>
            <a:pPr algn="ctr"/>
            <a:r>
              <a:rPr lang="en-US" sz="3200" dirty="0" smtClean="0"/>
              <a:t>Line judges put flags on the stand</a:t>
            </a:r>
            <a:endParaRPr lang="en-US" sz="3200" dirty="0"/>
          </a:p>
        </p:txBody>
      </p:sp>
    </p:spTree>
    <p:extLst>
      <p:ext uri="{BB962C8B-B14F-4D97-AF65-F5344CB8AC3E}">
        <p14:creationId xmlns:p14="http://schemas.microsoft.com/office/powerpoint/2010/main" val="11087346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876800" y="5498068"/>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267201" y="5498068"/>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5498068"/>
            <a:ext cx="533399" cy="369332"/>
          </a:xfrm>
          <a:prstGeom prst="rect">
            <a:avLst/>
          </a:prstGeom>
          <a:noFill/>
          <a:ln w="28575">
            <a:noFill/>
          </a:ln>
        </p:spPr>
        <p:txBody>
          <a:bodyPr wrap="square" rtlCol="0">
            <a:spAutoFit/>
          </a:bodyPr>
          <a:lstStyle/>
          <a:p>
            <a:pPr algn="ctr"/>
            <a:r>
              <a:rPr lang="en-US" dirty="0" smtClean="0"/>
              <a:t>LJ</a:t>
            </a:r>
            <a:endParaRPr lang="en-US" dirty="0"/>
          </a:p>
        </p:txBody>
      </p:sp>
      <p:sp>
        <p:nvSpPr>
          <p:cNvPr id="43" name="TextBox 42"/>
          <p:cNvSpPr txBox="1"/>
          <p:nvPr/>
        </p:nvSpPr>
        <p:spPr>
          <a:xfrm>
            <a:off x="3962401" y="54980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2062103"/>
          </a:xfrm>
          <a:prstGeom prst="rect">
            <a:avLst/>
          </a:prstGeom>
          <a:solidFill>
            <a:schemeClr val="bg1"/>
          </a:solidFill>
        </p:spPr>
        <p:txBody>
          <a:bodyPr wrap="square" rtlCol="0">
            <a:spAutoFit/>
          </a:bodyPr>
          <a:lstStyle/>
          <a:p>
            <a:pPr algn="ctr"/>
            <a:r>
              <a:rPr lang="en-US" sz="3200" dirty="0" smtClean="0"/>
              <a:t>After introductions, anthem, R1 blows whistle for teams to meet. Line judges move to their positions leaving at the same time</a:t>
            </a:r>
            <a:endParaRPr lang="en-US" sz="3200" dirty="0"/>
          </a:p>
        </p:txBody>
      </p:sp>
      <p:sp>
        <p:nvSpPr>
          <p:cNvPr id="19" name="TextBox 18"/>
          <p:cNvSpPr txBox="1"/>
          <p:nvPr/>
        </p:nvSpPr>
        <p:spPr>
          <a:xfrm>
            <a:off x="1143000" y="5498068"/>
            <a:ext cx="533399" cy="369332"/>
          </a:xfrm>
          <a:prstGeom prst="rect">
            <a:avLst/>
          </a:prstGeom>
          <a:noFill/>
          <a:ln w="28575">
            <a:noFill/>
          </a:ln>
        </p:spPr>
        <p:txBody>
          <a:bodyPr wrap="square" rtlCol="0">
            <a:spAutoFit/>
          </a:bodyPr>
          <a:lstStyle/>
          <a:p>
            <a:pPr algn="ctr"/>
            <a:r>
              <a:rPr lang="en-US" dirty="0" smtClean="0"/>
              <a:t>LJ</a:t>
            </a:r>
            <a:endParaRPr lang="en-US" dirty="0"/>
          </a:p>
        </p:txBody>
      </p:sp>
    </p:spTree>
    <p:extLst>
      <p:ext uri="{BB962C8B-B14F-4D97-AF65-F5344CB8AC3E}">
        <p14:creationId xmlns:p14="http://schemas.microsoft.com/office/powerpoint/2010/main" val="422116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33333E-6 -2.22222E-6 L -0.00017 -0.60625 " pathEditMode="relative" rAng="0" ptsTypes="AA">
                                      <p:cBhvr>
                                        <p:cTn id="6" dur="2000" fill="hold"/>
                                        <p:tgtEl>
                                          <p:spTgt spid="41"/>
                                        </p:tgtEl>
                                        <p:attrNameLst>
                                          <p:attrName>ppt_x</p:attrName>
                                          <p:attrName>ppt_y</p:attrName>
                                        </p:attrNameLst>
                                      </p:cBhvr>
                                      <p:rCtr x="-17" y="-30324"/>
                                    </p:animMotion>
                                  </p:childTnLst>
                                </p:cTn>
                              </p:par>
                              <p:par>
                                <p:cTn id="7" presetID="35" presetClass="path" presetSubtype="0" accel="50000" decel="50000" fill="hold" grpId="0" nodeType="withEffect">
                                  <p:stCondLst>
                                    <p:cond delay="0"/>
                                  </p:stCondLst>
                                  <p:childTnLst>
                                    <p:animMotion origin="layout" path="M 0 -2.22222E-6 L -0.30642 0.00486 " pathEditMode="relative" rAng="0" ptsTypes="AA">
                                      <p:cBhvr>
                                        <p:cTn id="8" dur="2000" fill="hold"/>
                                        <p:tgtEl>
                                          <p:spTgt spid="43"/>
                                        </p:tgtEl>
                                        <p:attrNameLst>
                                          <p:attrName>ppt_x</p:attrName>
                                          <p:attrName>ppt_y</p:attrName>
                                        </p:attrNameLst>
                                      </p:cBhvr>
                                      <p:rCtr x="-15330" y="231"/>
                                    </p:animMotion>
                                  </p:childTnLst>
                                </p:cTn>
                              </p:par>
                              <p:par>
                                <p:cTn id="9" presetID="63" presetClass="path" presetSubtype="0" accel="50000" decel="50000" fill="hold" grpId="0" nodeType="withEffect">
                                  <p:stCondLst>
                                    <p:cond delay="0"/>
                                  </p:stCondLst>
                                  <p:childTnLst>
                                    <p:animMotion origin="layout" path="M -3.33333E-6 4.17206E-6 L 0.29584 -0.00625 " pathEditMode="relative" rAng="0" ptsTypes="AA">
                                      <p:cBhvr>
                                        <p:cTn id="10" dur="2000" fill="hold"/>
                                        <p:tgtEl>
                                          <p:spTgt spid="42"/>
                                        </p:tgtEl>
                                        <p:attrNameLst>
                                          <p:attrName>ppt_x</p:attrName>
                                          <p:attrName>ppt_y</p:attrName>
                                        </p:attrNameLst>
                                      </p:cBhvr>
                                      <p:rCtr x="14792" y="-324"/>
                                    </p:animMotion>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2000"/>
                            </p:stCondLst>
                            <p:childTnLst>
                              <p:par>
                                <p:cTn id="15" presetID="1" presetClass="exit" presetSubtype="0" fill="hold" grpId="1" nodeType="afterEffect">
                                  <p:stCondLst>
                                    <p:cond delay="0"/>
                                  </p:stCondLst>
                                  <p:childTnLst>
                                    <p:set>
                                      <p:cBhvr>
                                        <p:cTn id="16" dur="1" fill="hold">
                                          <p:stCondLst>
                                            <p:cond delay="0"/>
                                          </p:stCondLst>
                                        </p:cTn>
                                        <p:tgtEl>
                                          <p:spTgt spid="43"/>
                                        </p:tgtEl>
                                        <p:attrNameLst>
                                          <p:attrName>style.visibility</p:attrName>
                                        </p:attrNameLst>
                                      </p:cBhvr>
                                      <p:to>
                                        <p:strVal val="hidden"/>
                                      </p:to>
                                    </p:set>
                                  </p:childTnLst>
                                </p:cTn>
                              </p:par>
                            </p:childTnLst>
                          </p:cTn>
                        </p:par>
                        <p:par>
                          <p:cTn id="17" fill="hold">
                            <p:stCondLst>
                              <p:cond delay="2000"/>
                            </p:stCondLst>
                            <p:childTnLst>
                              <p:par>
                                <p:cTn id="18" presetID="64" presetClass="path" presetSubtype="0" accel="50000" decel="50000" fill="hold" grpId="1" nodeType="afterEffect">
                                  <p:stCondLst>
                                    <p:cond delay="0"/>
                                  </p:stCondLst>
                                  <p:childTnLst>
                                    <p:animMotion origin="layout" path="M 3.33333E-6 -2.22222E-6 L -0.00365 -0.53958 " pathEditMode="relative" rAng="0" ptsTypes="AA">
                                      <p:cBhvr>
                                        <p:cTn id="19" dur="2000" fill="hold"/>
                                        <p:tgtEl>
                                          <p:spTgt spid="19"/>
                                        </p:tgtEl>
                                        <p:attrNameLst>
                                          <p:attrName>ppt_x</p:attrName>
                                          <p:attrName>ppt_y</p:attrName>
                                        </p:attrNameLst>
                                      </p:cBhvr>
                                      <p:rCtr x="-191" y="-2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3" grpId="1"/>
      <p:bldP spid="19" grpId="0"/>
      <p:bldP spid="19"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1676400" y="2971800"/>
            <a:ext cx="6248400" cy="1569660"/>
          </a:xfrm>
          <a:prstGeom prst="rect">
            <a:avLst/>
          </a:prstGeom>
          <a:solidFill>
            <a:schemeClr val="bg1"/>
          </a:solidFill>
        </p:spPr>
        <p:txBody>
          <a:bodyPr wrap="square" rtlCol="0">
            <a:spAutoFit/>
          </a:bodyPr>
          <a:lstStyle/>
          <a:p>
            <a:pPr algn="ctr"/>
            <a:r>
              <a:rPr lang="en-US" sz="3200" dirty="0" smtClean="0"/>
              <a:t>If there is no introductions and anthem, line judges, R1 and R2 move to their positions</a:t>
            </a:r>
            <a:endParaRPr lang="en-US" sz="3200" dirty="0"/>
          </a:p>
        </p:txBody>
      </p:sp>
      <p:sp>
        <p:nvSpPr>
          <p:cNvPr id="40" name="TextBox 39"/>
          <p:cNvSpPr txBox="1"/>
          <p:nvPr/>
        </p:nvSpPr>
        <p:spPr>
          <a:xfrm>
            <a:off x="4876800" y="13716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267201" y="13716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sp>
        <p:nvSpPr>
          <p:cNvPr id="43" name="TextBox 42"/>
          <p:cNvSpPr txBox="1"/>
          <p:nvPr/>
        </p:nvSpPr>
        <p:spPr>
          <a:xfrm>
            <a:off x="3962401" y="13716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001000" y="1447800"/>
            <a:ext cx="533399" cy="369332"/>
          </a:xfrm>
          <a:prstGeom prst="rect">
            <a:avLst/>
          </a:prstGeom>
          <a:noFill/>
          <a:ln w="28575">
            <a:noFill/>
          </a:ln>
        </p:spPr>
        <p:txBody>
          <a:bodyPr wrap="square" rtlCol="0">
            <a:spAutoFit/>
          </a:bodyPr>
          <a:lstStyle/>
          <a:p>
            <a:pPr algn="ctr"/>
            <a:r>
              <a:rPr lang="en-US" dirty="0" smtClean="0"/>
              <a:t>LJ</a:t>
            </a:r>
            <a:endParaRPr lang="en-US" dirty="0"/>
          </a:p>
        </p:txBody>
      </p:sp>
    </p:spTree>
    <p:extLst>
      <p:ext uri="{BB962C8B-B14F-4D97-AF65-F5344CB8AC3E}">
        <p14:creationId xmlns:p14="http://schemas.microsoft.com/office/powerpoint/2010/main" val="61603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000" fill="hold"/>
                                        <p:tgtEl>
                                          <p:spTgt spid="38"/>
                                        </p:tgtEl>
                                        <p:attrNameLst>
                                          <p:attrName>ppt_x</p:attrName>
                                        </p:attrNameLst>
                                      </p:cBhvr>
                                      <p:tavLst>
                                        <p:tav tm="0">
                                          <p:val>
                                            <p:strVal val="#ppt_x"/>
                                          </p:val>
                                        </p:tav>
                                        <p:tav tm="100000">
                                          <p:val>
                                            <p:strVal val="#ppt_x"/>
                                          </p:val>
                                        </p:tav>
                                      </p:tavLst>
                                    </p:anim>
                                    <p:anim calcmode="lin" valueType="num">
                                      <p:cBhvr additive="base">
                                        <p:cTn id="8" dur="10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path" presetSubtype="0" accel="50000" decel="50000" fill="hold" grpId="0" nodeType="clickEffect">
                                  <p:stCondLst>
                                    <p:cond delay="0"/>
                                  </p:stCondLst>
                                  <p:childTnLst>
                                    <p:animMotion origin="layout" path="M -3.33333E-6 -1.85185E-6 L 0.02917 0.03982 " pathEditMode="relative" rAng="0" ptsTypes="AA">
                                      <p:cBhvr>
                                        <p:cTn id="12" dur="2000" fill="hold"/>
                                        <p:tgtEl>
                                          <p:spTgt spid="41"/>
                                        </p:tgtEl>
                                        <p:attrNameLst>
                                          <p:attrName>ppt_x</p:attrName>
                                          <p:attrName>ppt_y</p:attrName>
                                        </p:attrNameLst>
                                      </p:cBhvr>
                                      <p:rCtr x="1458" y="1991"/>
                                    </p:animMotion>
                                  </p:childTnLst>
                                </p:cTn>
                              </p:par>
                              <p:par>
                                <p:cTn id="13" presetID="42" presetClass="path" presetSubtype="0" accel="50000" decel="50000" fill="hold" grpId="0" nodeType="withEffect">
                                  <p:stCondLst>
                                    <p:cond delay="0"/>
                                  </p:stCondLst>
                                  <p:childTnLst>
                                    <p:animMotion origin="layout" path="M 0 -1.85185E-6 L 0.00417 0.62871 " pathEditMode="relative" rAng="0" ptsTypes="AA">
                                      <p:cBhvr>
                                        <p:cTn id="14" dur="2000" fill="hold"/>
                                        <p:tgtEl>
                                          <p:spTgt spid="40"/>
                                        </p:tgtEl>
                                        <p:attrNameLst>
                                          <p:attrName>ppt_x</p:attrName>
                                          <p:attrName>ppt_y</p:attrName>
                                        </p:attrNameLst>
                                      </p:cBhvr>
                                      <p:rCtr x="208" y="31435"/>
                                    </p:animMotion>
                                  </p:childTnLst>
                                </p:cTn>
                              </p:par>
                              <p:par>
                                <p:cTn id="15" presetID="35" presetClass="path" presetSubtype="0" accel="50000" decel="50000" fill="hold" grpId="0" nodeType="withEffect">
                                  <p:stCondLst>
                                    <p:cond delay="0"/>
                                  </p:stCondLst>
                                  <p:childTnLst>
                                    <p:animMotion origin="layout" path="M 0 -1.85185E-6 L -0.30642 0.06204 " pathEditMode="relative" rAng="0" ptsTypes="AA">
                                      <p:cBhvr>
                                        <p:cTn id="16" dur="2000" fill="hold"/>
                                        <p:tgtEl>
                                          <p:spTgt spid="43"/>
                                        </p:tgtEl>
                                        <p:attrNameLst>
                                          <p:attrName>ppt_x</p:attrName>
                                          <p:attrName>ppt_y</p:attrName>
                                        </p:attrNameLst>
                                      </p:cBhvr>
                                      <p:rCtr x="-15330" y="3102"/>
                                    </p:animMotion>
                                  </p:childTnLst>
                                </p:cTn>
                              </p:par>
                              <p:par>
                                <p:cTn id="17" presetID="63" presetClass="path" presetSubtype="0" accel="50000" decel="50000" fill="hold" grpId="0" nodeType="withEffect">
                                  <p:stCondLst>
                                    <p:cond delay="0"/>
                                  </p:stCondLst>
                                  <p:childTnLst>
                                    <p:animMotion origin="layout" path="M -3.33333E-6 -1.85185E-6 L 0.3125 0.00648 " pathEditMode="relative" rAng="0" ptsTypes="AA">
                                      <p:cBhvr>
                                        <p:cTn id="18" dur="2000" fill="hold"/>
                                        <p:tgtEl>
                                          <p:spTgt spid="42"/>
                                        </p:tgtEl>
                                        <p:attrNameLst>
                                          <p:attrName>ppt_x</p:attrName>
                                          <p:attrName>ppt_y</p:attrName>
                                        </p:attrNameLst>
                                      </p:cBhvr>
                                      <p:rCtr x="15625" y="324"/>
                                    </p:animMotion>
                                  </p:childTnLst>
                                </p:cTn>
                              </p:par>
                            </p:childTnLst>
                          </p:cTn>
                        </p:par>
                        <p:par>
                          <p:cTn id="19" fill="hold">
                            <p:stCondLst>
                              <p:cond delay="2000"/>
                            </p:stCondLst>
                            <p:childTnLst>
                              <p:par>
                                <p:cTn id="20" presetID="1" presetClass="exit" presetSubtype="0" fill="hold" grpId="1" nodeType="afterEffect">
                                  <p:stCondLst>
                                    <p:cond delay="0"/>
                                  </p:stCondLst>
                                  <p:childTnLst>
                                    <p:set>
                                      <p:cBhvr>
                                        <p:cTn id="21" dur="1" fill="hold">
                                          <p:stCondLst>
                                            <p:cond delay="0"/>
                                          </p:stCondLst>
                                        </p:cTn>
                                        <p:tgtEl>
                                          <p:spTgt spid="42"/>
                                        </p:tgtEl>
                                        <p:attrNameLst>
                                          <p:attrName>style.visibility</p:attrName>
                                        </p:attrNameLst>
                                      </p:cBhvr>
                                      <p:to>
                                        <p:strVal val="hidden"/>
                                      </p:to>
                                    </p:set>
                                  </p:childTnLst>
                                </p:cTn>
                              </p:par>
                            </p:childTnLst>
                          </p:cTn>
                        </p:par>
                        <p:par>
                          <p:cTn id="22" fill="hold">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par>
                          <p:cTn id="25" fill="hold">
                            <p:stCondLst>
                              <p:cond delay="2000"/>
                            </p:stCondLst>
                            <p:childTnLst>
                              <p:par>
                                <p:cTn id="26" presetID="42" presetClass="path" presetSubtype="0" accel="50000" decel="50000" fill="hold" grpId="1" nodeType="afterEffect">
                                  <p:stCondLst>
                                    <p:cond delay="0"/>
                                  </p:stCondLst>
                                  <p:childTnLst>
                                    <p:animMotion origin="layout" path="M 3.33333E-6 -2.96296E-6 L -0.00417 0.57315 " pathEditMode="relative" rAng="0" ptsTypes="AA">
                                      <p:cBhvr>
                                        <p:cTn id="27" dur="2000" fill="hold"/>
                                        <p:tgtEl>
                                          <p:spTgt spid="24"/>
                                        </p:tgtEl>
                                        <p:attrNameLst>
                                          <p:attrName>ppt_x</p:attrName>
                                          <p:attrName>ppt_y</p:attrName>
                                        </p:attrNameLst>
                                      </p:cBhvr>
                                      <p:rCtr x="-208" y="2865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p:bldP spid="41" grpId="0"/>
      <p:bldP spid="42" grpId="0"/>
      <p:bldP spid="42" grpId="1"/>
      <p:bldP spid="43" grpId="0"/>
      <p:bldP spid="24" grpId="0"/>
      <p:bldP spid="24"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1676400" y="2971800"/>
            <a:ext cx="6248400" cy="1569660"/>
          </a:xfrm>
          <a:prstGeom prst="rect">
            <a:avLst/>
          </a:prstGeom>
          <a:solidFill>
            <a:schemeClr val="bg1"/>
          </a:solidFill>
        </p:spPr>
        <p:txBody>
          <a:bodyPr wrap="square" rtlCol="0">
            <a:spAutoFit/>
          </a:bodyPr>
          <a:lstStyle/>
          <a:p>
            <a:pPr algn="ctr"/>
            <a:r>
              <a:rPr lang="en-US" sz="3200" dirty="0" smtClean="0"/>
              <a:t>Note: the line judge with the R1 (LJ2) does not crossover the court to reach their position</a:t>
            </a:r>
            <a:endParaRPr lang="en-US" sz="3200"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001000" y="5334000"/>
            <a:ext cx="533399" cy="369332"/>
          </a:xfrm>
          <a:prstGeom prst="rect">
            <a:avLst/>
          </a:prstGeom>
          <a:noFill/>
          <a:ln w="28575">
            <a:noFill/>
          </a:ln>
        </p:spPr>
        <p:txBody>
          <a:bodyPr wrap="square" rtlCol="0">
            <a:spAutoFit/>
          </a:bodyPr>
          <a:lstStyle/>
          <a:p>
            <a:pPr algn="ctr"/>
            <a:r>
              <a:rPr lang="en-US" dirty="0" smtClean="0"/>
              <a:t>LJ1</a:t>
            </a:r>
            <a:endParaRPr lang="en-US" dirty="0"/>
          </a:p>
        </p:txBody>
      </p:sp>
      <p:sp>
        <p:nvSpPr>
          <p:cNvPr id="25" name="TextBox 24"/>
          <p:cNvSpPr txBox="1"/>
          <p:nvPr/>
        </p:nvSpPr>
        <p:spPr>
          <a:xfrm>
            <a:off x="4953001" y="56388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26" name="TextBox 25"/>
          <p:cNvSpPr txBox="1"/>
          <p:nvPr/>
        </p:nvSpPr>
        <p:spPr>
          <a:xfrm>
            <a:off x="1219200" y="1764268"/>
            <a:ext cx="533399" cy="369332"/>
          </a:xfrm>
          <a:prstGeom prst="rect">
            <a:avLst/>
          </a:prstGeom>
          <a:noFill/>
          <a:ln w="28575">
            <a:noFill/>
          </a:ln>
        </p:spPr>
        <p:txBody>
          <a:bodyPr wrap="square" rtlCol="0">
            <a:spAutoFit/>
          </a:bodyPr>
          <a:lstStyle/>
          <a:p>
            <a:pPr algn="ctr"/>
            <a:r>
              <a:rPr lang="en-US" dirty="0" smtClean="0"/>
              <a:t>LJ2</a:t>
            </a:r>
            <a:endParaRPr lang="en-US" dirty="0"/>
          </a:p>
        </p:txBody>
      </p:sp>
      <p:sp>
        <p:nvSpPr>
          <p:cNvPr id="28" name="TextBox 27"/>
          <p:cNvSpPr txBox="1"/>
          <p:nvPr/>
        </p:nvSpPr>
        <p:spPr>
          <a:xfrm>
            <a:off x="4495800" y="1611868"/>
            <a:ext cx="533399" cy="369332"/>
          </a:xfrm>
          <a:prstGeom prst="rect">
            <a:avLst/>
          </a:prstGeom>
          <a:noFill/>
          <a:ln w="28575">
            <a:noFill/>
          </a:ln>
        </p:spPr>
        <p:txBody>
          <a:bodyPr wrap="square" rtlCol="0">
            <a:spAutoFit/>
          </a:bodyPr>
          <a:lstStyle/>
          <a:p>
            <a:pPr algn="ctr"/>
            <a:r>
              <a:rPr lang="en-US" dirty="0" smtClean="0"/>
              <a:t>R2</a:t>
            </a:r>
            <a:endParaRPr lang="en-US" dirty="0"/>
          </a:p>
        </p:txBody>
      </p:sp>
    </p:spTree>
    <p:extLst>
      <p:ext uri="{BB962C8B-B14F-4D97-AF65-F5344CB8AC3E}">
        <p14:creationId xmlns:p14="http://schemas.microsoft.com/office/powerpoint/2010/main" val="419464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1000" fill="hold"/>
                                        <p:tgtEl>
                                          <p:spTgt spid="38"/>
                                        </p:tgtEl>
                                        <p:attrNameLst>
                                          <p:attrName>ppt_x</p:attrName>
                                        </p:attrNameLst>
                                      </p:cBhvr>
                                      <p:tavLst>
                                        <p:tav tm="0">
                                          <p:val>
                                            <p:strVal val="#ppt_x"/>
                                          </p:val>
                                        </p:tav>
                                        <p:tav tm="100000">
                                          <p:val>
                                            <p:strVal val="#ppt_x"/>
                                          </p:val>
                                        </p:tav>
                                      </p:tavLst>
                                    </p:anim>
                                    <p:anim calcmode="lin" valueType="num">
                                      <p:cBhvr additive="base">
                                        <p:cTn id="8" dur="1000" fill="hold"/>
                                        <p:tgtEl>
                                          <p:spTgt spid="38"/>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590152" y="54102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572001" y="14478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8001000" y="5498068"/>
            <a:ext cx="533399" cy="369332"/>
          </a:xfrm>
          <a:prstGeom prst="rect">
            <a:avLst/>
          </a:prstGeom>
          <a:noFill/>
          <a:ln w="28575">
            <a:noFill/>
          </a:ln>
        </p:spPr>
        <p:txBody>
          <a:bodyPr wrap="square" rtlCol="0">
            <a:spAutoFit/>
          </a:bodyPr>
          <a:lstStyle/>
          <a:p>
            <a:pPr algn="ctr"/>
            <a:r>
              <a:rPr lang="en-US" dirty="0" smtClean="0"/>
              <a:t>LJ1</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1569660"/>
          </a:xfrm>
          <a:prstGeom prst="rect">
            <a:avLst/>
          </a:prstGeom>
          <a:solidFill>
            <a:schemeClr val="bg1"/>
          </a:solidFill>
        </p:spPr>
        <p:txBody>
          <a:bodyPr wrap="square" rtlCol="0">
            <a:spAutoFit/>
          </a:bodyPr>
          <a:lstStyle/>
          <a:p>
            <a:pPr algn="ctr"/>
            <a:r>
              <a:rPr lang="en-US" sz="3200" dirty="0" smtClean="0"/>
              <a:t>On the whistle for a time out, line judges will move to the attack line by the R1</a:t>
            </a:r>
            <a:endParaRPr lang="en-US" sz="3200" dirty="0"/>
          </a:p>
        </p:txBody>
      </p:sp>
      <p:sp>
        <p:nvSpPr>
          <p:cNvPr id="19" name="TextBox 18"/>
          <p:cNvSpPr txBox="1"/>
          <p:nvPr/>
        </p:nvSpPr>
        <p:spPr>
          <a:xfrm>
            <a:off x="1066800" y="1676400"/>
            <a:ext cx="533399" cy="369332"/>
          </a:xfrm>
          <a:prstGeom prst="rect">
            <a:avLst/>
          </a:prstGeom>
          <a:noFill/>
          <a:ln w="28575">
            <a:noFill/>
          </a:ln>
        </p:spPr>
        <p:txBody>
          <a:bodyPr wrap="square" rtlCol="0">
            <a:spAutoFit/>
          </a:bodyPr>
          <a:lstStyle/>
          <a:p>
            <a:pPr algn="ctr"/>
            <a:r>
              <a:rPr lang="en-US" dirty="0" smtClean="0"/>
              <a:t>LJ2</a:t>
            </a:r>
            <a:endParaRPr lang="en-US" dirty="0"/>
          </a:p>
        </p:txBody>
      </p:sp>
    </p:spTree>
    <p:extLst>
      <p:ext uri="{BB962C8B-B14F-4D97-AF65-F5344CB8AC3E}">
        <p14:creationId xmlns:p14="http://schemas.microsoft.com/office/powerpoint/2010/main" val="432077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590152" y="54102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572001" y="14478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8001000" y="5498068"/>
            <a:ext cx="533399" cy="369332"/>
          </a:xfrm>
          <a:prstGeom prst="rect">
            <a:avLst/>
          </a:prstGeom>
          <a:noFill/>
          <a:ln w="28575">
            <a:noFill/>
          </a:ln>
        </p:spPr>
        <p:txBody>
          <a:bodyPr wrap="square" rtlCol="0">
            <a:spAutoFit/>
          </a:bodyPr>
          <a:lstStyle/>
          <a:p>
            <a:pPr algn="ctr"/>
            <a:r>
              <a:rPr lang="en-US" dirty="0" smtClean="0"/>
              <a:t>LJ1</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1569660"/>
          </a:xfrm>
          <a:prstGeom prst="rect">
            <a:avLst/>
          </a:prstGeom>
          <a:solidFill>
            <a:schemeClr val="bg1"/>
          </a:solidFill>
        </p:spPr>
        <p:txBody>
          <a:bodyPr wrap="square" rtlCol="0">
            <a:spAutoFit/>
          </a:bodyPr>
          <a:lstStyle/>
          <a:p>
            <a:pPr algn="ctr"/>
            <a:r>
              <a:rPr lang="en-US" sz="3200" dirty="0" smtClean="0"/>
              <a:t>The line judge on the R2 side (LJ2) moves first to the other corner without entering the court</a:t>
            </a:r>
            <a:endParaRPr lang="en-US" sz="3200" dirty="0"/>
          </a:p>
        </p:txBody>
      </p:sp>
      <p:sp>
        <p:nvSpPr>
          <p:cNvPr id="19" name="TextBox 18"/>
          <p:cNvSpPr txBox="1"/>
          <p:nvPr/>
        </p:nvSpPr>
        <p:spPr>
          <a:xfrm>
            <a:off x="1066800" y="1676400"/>
            <a:ext cx="533399" cy="369332"/>
          </a:xfrm>
          <a:prstGeom prst="rect">
            <a:avLst/>
          </a:prstGeom>
          <a:noFill/>
          <a:ln w="28575">
            <a:noFill/>
          </a:ln>
        </p:spPr>
        <p:txBody>
          <a:bodyPr wrap="square" rtlCol="0">
            <a:spAutoFit/>
          </a:bodyPr>
          <a:lstStyle/>
          <a:p>
            <a:pPr algn="ctr"/>
            <a:r>
              <a:rPr lang="en-US" dirty="0" smtClean="0"/>
              <a:t>LJ2</a:t>
            </a:r>
            <a:endParaRPr lang="en-US" dirty="0"/>
          </a:p>
        </p:txBody>
      </p:sp>
      <p:sp>
        <p:nvSpPr>
          <p:cNvPr id="25" name="TextBox 24"/>
          <p:cNvSpPr txBox="1"/>
          <p:nvPr/>
        </p:nvSpPr>
        <p:spPr>
          <a:xfrm>
            <a:off x="990600" y="5498068"/>
            <a:ext cx="533399" cy="369332"/>
          </a:xfrm>
          <a:prstGeom prst="rect">
            <a:avLst/>
          </a:prstGeom>
          <a:noFill/>
          <a:ln w="28575">
            <a:noFill/>
          </a:ln>
        </p:spPr>
        <p:txBody>
          <a:bodyPr wrap="square" rtlCol="0">
            <a:spAutoFit/>
          </a:bodyPr>
          <a:lstStyle/>
          <a:p>
            <a:pPr algn="ctr"/>
            <a:r>
              <a:rPr lang="en-US" dirty="0" smtClean="0"/>
              <a:t>LJ2</a:t>
            </a:r>
            <a:endParaRPr lang="en-US" dirty="0"/>
          </a:p>
        </p:txBody>
      </p:sp>
    </p:spTree>
    <p:extLst>
      <p:ext uri="{BB962C8B-B14F-4D97-AF65-F5344CB8AC3E}">
        <p14:creationId xmlns:p14="http://schemas.microsoft.com/office/powerpoint/2010/main" val="3156413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33333E-6 3.7037E-6 L -0.0052 0.56203 " pathEditMode="relative" rAng="0" ptsTypes="AA">
                                      <p:cBhvr>
                                        <p:cTn id="6" dur="2000" fill="hold"/>
                                        <p:tgtEl>
                                          <p:spTgt spid="19"/>
                                        </p:tgtEl>
                                        <p:attrNameLst>
                                          <p:attrName>ppt_x</p:attrName>
                                          <p:attrName>ppt_y</p:attrName>
                                        </p:attrNameLst>
                                      </p:cBhvr>
                                      <p:rCtr x="-260" y="28102"/>
                                    </p:animMotion>
                                  </p:childTnLst>
                                </p:cTn>
                              </p:par>
                            </p:childTnLst>
                          </p:cTn>
                        </p:par>
                        <p:par>
                          <p:cTn id="7" fill="hold">
                            <p:stCondLst>
                              <p:cond delay="2000"/>
                            </p:stCondLst>
                            <p:childTnLst>
                              <p:par>
                                <p:cTn id="8" presetID="1" presetClass="exit" presetSubtype="0" fill="hold" grpId="1" nodeType="afterEffect">
                                  <p:stCondLst>
                                    <p:cond delay="0"/>
                                  </p:stCondLst>
                                  <p:childTnLst>
                                    <p:set>
                                      <p:cBhvr>
                                        <p:cTn id="9" dur="1" fill="hold">
                                          <p:stCondLst>
                                            <p:cond delay="0"/>
                                          </p:stCondLst>
                                        </p:cTn>
                                        <p:tgtEl>
                                          <p:spTgt spid="19"/>
                                        </p:tgtEl>
                                        <p:attrNameLst>
                                          <p:attrName>style.visibility</p:attrName>
                                        </p:attrNameLst>
                                      </p:cBhvr>
                                      <p:to>
                                        <p:strVal val="hidden"/>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2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590152" y="54102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572001" y="1447800"/>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8001000" y="5498068"/>
            <a:ext cx="533399" cy="369332"/>
          </a:xfrm>
          <a:prstGeom prst="rect">
            <a:avLst/>
          </a:prstGeom>
          <a:noFill/>
          <a:ln w="28575">
            <a:noFill/>
          </a:ln>
        </p:spPr>
        <p:txBody>
          <a:bodyPr wrap="square" rtlCol="0">
            <a:spAutoFit/>
          </a:bodyPr>
          <a:lstStyle/>
          <a:p>
            <a:pPr algn="ctr"/>
            <a:r>
              <a:rPr lang="en-US" dirty="0" smtClean="0"/>
              <a:t>LJ1</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1569660"/>
          </a:xfrm>
          <a:prstGeom prst="rect">
            <a:avLst/>
          </a:prstGeom>
          <a:solidFill>
            <a:schemeClr val="bg1"/>
          </a:solidFill>
        </p:spPr>
        <p:txBody>
          <a:bodyPr wrap="square" rtlCol="0">
            <a:spAutoFit/>
          </a:bodyPr>
          <a:lstStyle/>
          <a:p>
            <a:pPr algn="ctr"/>
            <a:r>
              <a:rPr lang="en-US" sz="3200" dirty="0" smtClean="0"/>
              <a:t>When the LJ2 reaches the corner, both line judges move to the attack line</a:t>
            </a:r>
            <a:endParaRPr lang="en-US" sz="3200" dirty="0"/>
          </a:p>
        </p:txBody>
      </p:sp>
      <p:sp>
        <p:nvSpPr>
          <p:cNvPr id="25" name="TextBox 24"/>
          <p:cNvSpPr txBox="1"/>
          <p:nvPr/>
        </p:nvSpPr>
        <p:spPr>
          <a:xfrm>
            <a:off x="990600" y="5498068"/>
            <a:ext cx="533399" cy="369332"/>
          </a:xfrm>
          <a:prstGeom prst="rect">
            <a:avLst/>
          </a:prstGeom>
          <a:noFill/>
          <a:ln w="28575">
            <a:noFill/>
          </a:ln>
        </p:spPr>
        <p:txBody>
          <a:bodyPr wrap="square" rtlCol="0">
            <a:spAutoFit/>
          </a:bodyPr>
          <a:lstStyle/>
          <a:p>
            <a:pPr algn="ctr"/>
            <a:r>
              <a:rPr lang="en-US" dirty="0" smtClean="0"/>
              <a:t>LJ2</a:t>
            </a:r>
            <a:endParaRPr lang="en-US" dirty="0"/>
          </a:p>
        </p:txBody>
      </p:sp>
    </p:spTree>
    <p:extLst>
      <p:ext uri="{BB962C8B-B14F-4D97-AF65-F5344CB8AC3E}">
        <p14:creationId xmlns:p14="http://schemas.microsoft.com/office/powerpoint/2010/main" val="853864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par>
                          <p:cTn id="7" fill="hold">
                            <p:stCondLst>
                              <p:cond delay="0"/>
                            </p:stCondLst>
                            <p:childTnLst>
                              <p:par>
                                <p:cTn id="8" presetID="35" presetClass="path" presetSubtype="0" accel="50000" decel="50000" fill="hold" grpId="0" nodeType="afterEffect">
                                  <p:stCondLst>
                                    <p:cond delay="0"/>
                                  </p:stCondLst>
                                  <p:childTnLst>
                                    <p:animMotion origin="layout" path="M 0 0 L -0.25 0 E" pathEditMode="relative" ptsTypes="">
                                      <p:cBhvr>
                                        <p:cTn id="9" dur="2000" fill="hold"/>
                                        <p:tgtEl>
                                          <p:spTgt spid="42"/>
                                        </p:tgtEl>
                                        <p:attrNameLst>
                                          <p:attrName>ppt_x</p:attrName>
                                          <p:attrName>ppt_y</p:attrName>
                                        </p:attrNameLst>
                                      </p:cBhvr>
                                    </p:animMotion>
                                  </p:childTnLst>
                                </p:cTn>
                              </p:par>
                              <p:par>
                                <p:cTn id="10" presetID="63" presetClass="path" presetSubtype="0" accel="50000" decel="50000" fill="hold" grpId="1" nodeType="withEffect">
                                  <p:stCondLst>
                                    <p:cond delay="0"/>
                                  </p:stCondLst>
                                  <p:childTnLst>
                                    <p:animMotion origin="layout" path="M 0 0 L 0.25 0 E" pathEditMode="relative" ptsTypes="">
                                      <p:cBhvr>
                                        <p:cTn id="11" dur="2000" fill="hold"/>
                                        <p:tgtEl>
                                          <p:spTgt spid="2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25" grpId="0"/>
      <p:bldP spid="25"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590152" y="541020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572001" y="1447800"/>
            <a:ext cx="533399" cy="369332"/>
          </a:xfrm>
          <a:prstGeom prst="rect">
            <a:avLst/>
          </a:prstGeom>
          <a:noFill/>
          <a:ln w="28575">
            <a:noFill/>
          </a:ln>
        </p:spPr>
        <p:txBody>
          <a:bodyPr wrap="square" rtlCol="0">
            <a:spAutoFit/>
          </a:bodyPr>
          <a:lstStyle/>
          <a:p>
            <a:pPr algn="ctr"/>
            <a:r>
              <a:rPr lang="en-US" dirty="0" smtClean="0"/>
              <a:t>R2</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1569660"/>
          </a:xfrm>
          <a:prstGeom prst="rect">
            <a:avLst/>
          </a:prstGeom>
          <a:solidFill>
            <a:schemeClr val="bg1"/>
          </a:solidFill>
        </p:spPr>
        <p:txBody>
          <a:bodyPr wrap="square" rtlCol="0">
            <a:spAutoFit/>
          </a:bodyPr>
          <a:lstStyle/>
          <a:p>
            <a:pPr algn="ctr"/>
            <a:r>
              <a:rPr lang="en-US" sz="3200" dirty="0"/>
              <a:t>During the TO, flags should be held in front with both hands, flags parallel to the ground.</a:t>
            </a:r>
          </a:p>
        </p:txBody>
      </p:sp>
      <p:sp>
        <p:nvSpPr>
          <p:cNvPr id="19" name="TextBox 18"/>
          <p:cNvSpPr txBox="1"/>
          <p:nvPr/>
        </p:nvSpPr>
        <p:spPr>
          <a:xfrm>
            <a:off x="3200401" y="5486400"/>
            <a:ext cx="533399" cy="369332"/>
          </a:xfrm>
          <a:prstGeom prst="rect">
            <a:avLst/>
          </a:prstGeom>
          <a:noFill/>
          <a:ln w="28575">
            <a:noFill/>
          </a:ln>
        </p:spPr>
        <p:txBody>
          <a:bodyPr wrap="square" rtlCol="0">
            <a:spAutoFit/>
          </a:bodyPr>
          <a:lstStyle/>
          <a:p>
            <a:pPr algn="ctr"/>
            <a:r>
              <a:rPr lang="en-US" dirty="0" smtClean="0"/>
              <a:t>LJ2</a:t>
            </a:r>
            <a:endParaRPr lang="en-US" dirty="0"/>
          </a:p>
        </p:txBody>
      </p:sp>
      <p:sp>
        <p:nvSpPr>
          <p:cNvPr id="24" name="TextBox 23"/>
          <p:cNvSpPr txBox="1"/>
          <p:nvPr/>
        </p:nvSpPr>
        <p:spPr>
          <a:xfrm>
            <a:off x="5791200" y="5486400"/>
            <a:ext cx="533399" cy="369332"/>
          </a:xfrm>
          <a:prstGeom prst="rect">
            <a:avLst/>
          </a:prstGeom>
          <a:noFill/>
          <a:ln w="28575">
            <a:noFill/>
          </a:ln>
        </p:spPr>
        <p:txBody>
          <a:bodyPr wrap="square" rtlCol="0">
            <a:spAutoFit/>
          </a:bodyPr>
          <a:lstStyle/>
          <a:p>
            <a:pPr algn="ctr"/>
            <a:r>
              <a:rPr lang="en-US" dirty="0" smtClean="0"/>
              <a:t>LJ1</a:t>
            </a:r>
            <a:endParaRPr lang="en-US" dirty="0"/>
          </a:p>
        </p:txBody>
      </p:sp>
    </p:spTree>
    <p:extLst>
      <p:ext uri="{BB962C8B-B14F-4D97-AF65-F5344CB8AC3E}">
        <p14:creationId xmlns:p14="http://schemas.microsoft.com/office/powerpoint/2010/main" val="4020446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a:spLocks noChangeArrowheads="1"/>
          </p:cNvSpPr>
          <p:nvPr/>
        </p:nvSpPr>
        <p:spPr bwMode="auto">
          <a:xfrm>
            <a:off x="1569128" y="2133600"/>
            <a:ext cx="6462944" cy="3276600"/>
          </a:xfrm>
          <a:prstGeom prst="rect">
            <a:avLst/>
          </a:prstGeom>
          <a:solidFill>
            <a:schemeClr val="bg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dirty="0">
              <a:latin typeface="Arial" panose="020B0604020202020204" pitchFamily="34" charset="0"/>
            </a:endParaRPr>
          </a:p>
        </p:txBody>
      </p:sp>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610100" y="5425440"/>
            <a:ext cx="533399" cy="369332"/>
          </a:xfrm>
          <a:prstGeom prst="rect">
            <a:avLst/>
          </a:prstGeom>
          <a:noFill/>
          <a:ln w="28575">
            <a:noFill/>
          </a:ln>
        </p:spPr>
        <p:txBody>
          <a:bodyPr wrap="square" rtlCol="0">
            <a:spAutoFit/>
          </a:bodyPr>
          <a:lstStyle/>
          <a:p>
            <a:pPr algn="ctr"/>
            <a:r>
              <a:rPr lang="en-US" dirty="0" smtClean="0"/>
              <a:t>R1</a:t>
            </a:r>
            <a:endParaRPr lang="en-US" dirty="0"/>
          </a:p>
        </p:txBody>
      </p:sp>
      <p:sp>
        <p:nvSpPr>
          <p:cNvPr id="41" name="TextBox 40"/>
          <p:cNvSpPr txBox="1"/>
          <p:nvPr/>
        </p:nvSpPr>
        <p:spPr>
          <a:xfrm>
            <a:off x="4572000" y="1459468"/>
            <a:ext cx="533399" cy="369332"/>
          </a:xfrm>
          <a:prstGeom prst="rect">
            <a:avLst/>
          </a:prstGeom>
          <a:noFill/>
          <a:ln w="28575">
            <a:noFill/>
          </a:ln>
        </p:spPr>
        <p:txBody>
          <a:bodyPr wrap="square" rtlCol="0">
            <a:spAutoFit/>
          </a:bodyPr>
          <a:lstStyle/>
          <a:p>
            <a:pPr algn="ctr"/>
            <a:r>
              <a:rPr lang="en-US" dirty="0" smtClean="0"/>
              <a:t>R2</a:t>
            </a:r>
            <a:endParaRPr lang="en-US" dirty="0"/>
          </a:p>
        </p:txBody>
      </p:sp>
      <p:sp>
        <p:nvSpPr>
          <p:cNvPr id="42" name="TextBox 41"/>
          <p:cNvSpPr txBox="1"/>
          <p:nvPr/>
        </p:nvSpPr>
        <p:spPr>
          <a:xfrm>
            <a:off x="5181600" y="5498068"/>
            <a:ext cx="533399" cy="369332"/>
          </a:xfrm>
          <a:prstGeom prst="rect">
            <a:avLst/>
          </a:prstGeom>
          <a:noFill/>
          <a:ln w="28575">
            <a:noFill/>
          </a:ln>
        </p:spPr>
        <p:txBody>
          <a:bodyPr wrap="square" rtlCol="0">
            <a:spAutoFit/>
          </a:bodyPr>
          <a:lstStyle/>
          <a:p>
            <a:pPr algn="ctr"/>
            <a:r>
              <a:rPr lang="en-US" dirty="0" smtClean="0"/>
              <a:t>LJ1</a:t>
            </a:r>
            <a:endParaRPr lang="en-US" dirty="0"/>
          </a:p>
        </p:txBody>
      </p:sp>
      <p:sp>
        <p:nvSpPr>
          <p:cNvPr id="43" name="TextBox 42"/>
          <p:cNvSpPr txBox="1"/>
          <p:nvPr/>
        </p:nvSpPr>
        <p:spPr>
          <a:xfrm>
            <a:off x="3962401" y="5498068"/>
            <a:ext cx="533399" cy="369332"/>
          </a:xfrm>
          <a:prstGeom prst="rect">
            <a:avLst/>
          </a:prstGeom>
          <a:noFill/>
          <a:ln w="28575">
            <a:noFill/>
          </a:ln>
        </p:spPr>
        <p:txBody>
          <a:bodyPr wrap="square" rtlCol="0">
            <a:spAutoFit/>
          </a:bodyPr>
          <a:lstStyle/>
          <a:p>
            <a:pPr algn="ctr"/>
            <a:r>
              <a:rPr lang="en-US" dirty="0" smtClean="0"/>
              <a:t>LJ2</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438400"/>
            <a:ext cx="6324601" cy="2554545"/>
          </a:xfrm>
          <a:prstGeom prst="rect">
            <a:avLst/>
          </a:prstGeom>
          <a:solidFill>
            <a:schemeClr val="bg1"/>
          </a:solidFill>
        </p:spPr>
        <p:txBody>
          <a:bodyPr wrap="square" rtlCol="0">
            <a:spAutoFit/>
          </a:bodyPr>
          <a:lstStyle/>
          <a:p>
            <a:pPr algn="ctr"/>
            <a:r>
              <a:rPr lang="en-US" sz="3200" dirty="0"/>
              <a:t>At the 15-second warning whistle/horn, both line judges make eye contact with each other and proceed to their respective corners, with </a:t>
            </a:r>
            <a:r>
              <a:rPr lang="en-US" sz="3200" dirty="0" smtClean="0"/>
              <a:t>LJ2 </a:t>
            </a:r>
            <a:r>
              <a:rPr lang="en-US" sz="3200" dirty="0"/>
              <a:t>walking around the court.  </a:t>
            </a:r>
          </a:p>
        </p:txBody>
      </p:sp>
      <p:sp>
        <p:nvSpPr>
          <p:cNvPr id="19" name="TextBox 18"/>
          <p:cNvSpPr txBox="1"/>
          <p:nvPr/>
        </p:nvSpPr>
        <p:spPr>
          <a:xfrm>
            <a:off x="1143000" y="5498068"/>
            <a:ext cx="533399" cy="369332"/>
          </a:xfrm>
          <a:prstGeom prst="rect">
            <a:avLst/>
          </a:prstGeom>
          <a:noFill/>
          <a:ln w="28575">
            <a:noFill/>
          </a:ln>
        </p:spPr>
        <p:txBody>
          <a:bodyPr wrap="square" rtlCol="0">
            <a:spAutoFit/>
          </a:bodyPr>
          <a:lstStyle/>
          <a:p>
            <a:pPr algn="ctr"/>
            <a:r>
              <a:rPr lang="en-US" dirty="0" smtClean="0"/>
              <a:t>LJ2</a:t>
            </a:r>
            <a:endParaRPr lang="en-US" dirty="0"/>
          </a:p>
        </p:txBody>
      </p:sp>
    </p:spTree>
    <p:extLst>
      <p:ext uri="{BB962C8B-B14F-4D97-AF65-F5344CB8AC3E}">
        <p14:creationId xmlns:p14="http://schemas.microsoft.com/office/powerpoint/2010/main" val="175787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grpId="0" nodeType="withEffect">
                                  <p:stCondLst>
                                    <p:cond delay="0"/>
                                  </p:stCondLst>
                                  <p:childTnLst>
                                    <p:animMotion origin="layout" path="M 0 -2.22222E-6 L -0.30642 0.00486 " pathEditMode="relative" rAng="0" ptsTypes="AA">
                                      <p:cBhvr>
                                        <p:cTn id="6" dur="2000" fill="hold"/>
                                        <p:tgtEl>
                                          <p:spTgt spid="43"/>
                                        </p:tgtEl>
                                        <p:attrNameLst>
                                          <p:attrName>ppt_x</p:attrName>
                                          <p:attrName>ppt_y</p:attrName>
                                        </p:attrNameLst>
                                      </p:cBhvr>
                                      <p:rCtr x="-15330" y="231"/>
                                    </p:animMotion>
                                  </p:childTnLst>
                                </p:cTn>
                              </p:par>
                              <p:par>
                                <p:cTn id="7" presetID="63" presetClass="path" presetSubtype="0" accel="50000" decel="50000" fill="hold" grpId="0" nodeType="withEffect">
                                  <p:stCondLst>
                                    <p:cond delay="0"/>
                                  </p:stCondLst>
                                  <p:childTnLst>
                                    <p:animMotion origin="layout" path="M -3.33333E-6 -2.22222E-6 L 0.3125 -0.00625 " pathEditMode="relative" rAng="0" ptsTypes="AA">
                                      <p:cBhvr>
                                        <p:cTn id="8" dur="2000" fill="hold"/>
                                        <p:tgtEl>
                                          <p:spTgt spid="42"/>
                                        </p:tgtEl>
                                        <p:attrNameLst>
                                          <p:attrName>ppt_x</p:attrName>
                                          <p:attrName>ppt_y</p:attrName>
                                        </p:attrNameLst>
                                      </p:cBhvr>
                                      <p:rCtr x="15625" y="-324"/>
                                    </p:animMotion>
                                  </p:childTnLst>
                                </p:cTn>
                              </p:par>
                            </p:childTnLst>
                          </p:cTn>
                        </p:par>
                        <p:par>
                          <p:cTn id="9" fill="hold">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childTnLst>
                                </p:cTn>
                              </p:par>
                            </p:childTnLst>
                          </p:cTn>
                        </p:par>
                        <p:par>
                          <p:cTn id="12" fill="hold">
                            <p:stCondLst>
                              <p:cond delay="2000"/>
                            </p:stCondLst>
                            <p:childTnLst>
                              <p:par>
                                <p:cTn id="13" presetID="1" presetClass="exit" presetSubtype="0" fill="hold" grpId="1" nodeType="afterEffect">
                                  <p:stCondLst>
                                    <p:cond delay="0"/>
                                  </p:stCondLst>
                                  <p:childTnLst>
                                    <p:set>
                                      <p:cBhvr>
                                        <p:cTn id="14" dur="1" fill="hold">
                                          <p:stCondLst>
                                            <p:cond delay="0"/>
                                          </p:stCondLst>
                                        </p:cTn>
                                        <p:tgtEl>
                                          <p:spTgt spid="43"/>
                                        </p:tgtEl>
                                        <p:attrNameLst>
                                          <p:attrName>style.visibility</p:attrName>
                                        </p:attrNameLst>
                                      </p:cBhvr>
                                      <p:to>
                                        <p:strVal val="hidden"/>
                                      </p:to>
                                    </p:set>
                                  </p:childTnLst>
                                </p:cTn>
                              </p:par>
                            </p:childTnLst>
                          </p:cTn>
                        </p:par>
                        <p:par>
                          <p:cTn id="15" fill="hold">
                            <p:stCondLst>
                              <p:cond delay="2000"/>
                            </p:stCondLst>
                            <p:childTnLst>
                              <p:par>
                                <p:cTn id="16" presetID="64" presetClass="path" presetSubtype="0" accel="50000" decel="50000" fill="hold" grpId="1" nodeType="afterEffect">
                                  <p:stCondLst>
                                    <p:cond delay="0"/>
                                  </p:stCondLst>
                                  <p:childTnLst>
                                    <p:animMotion origin="layout" path="M 3.33333E-6 -2.22222E-6 L -0.00365 -0.53958 " pathEditMode="relative" rAng="0" ptsTypes="AA">
                                      <p:cBhvr>
                                        <p:cTn id="17" dur="2000" fill="hold"/>
                                        <p:tgtEl>
                                          <p:spTgt spid="19"/>
                                        </p:tgtEl>
                                        <p:attrNameLst>
                                          <p:attrName>ppt_x</p:attrName>
                                          <p:attrName>ppt_y</p:attrName>
                                        </p:attrNameLst>
                                      </p:cBhvr>
                                      <p:rCtr x="-191" y="-2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3" grpId="1"/>
      <p:bldP spid="19" grpId="0"/>
      <p:bldP spid="1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5972" y="533400"/>
            <a:ext cx="8184628" cy="646331"/>
          </a:xfrm>
          <a:prstGeom prst="rect">
            <a:avLst/>
          </a:prstGeom>
          <a:noFill/>
        </p:spPr>
        <p:txBody>
          <a:bodyPr wrap="square" rtlCol="0">
            <a:spAutoFit/>
          </a:bodyPr>
          <a:lstStyle/>
          <a:p>
            <a:pPr algn="ctr"/>
            <a:r>
              <a:rPr lang="en-US" sz="3600" dirty="0" smtClean="0"/>
              <a:t>When to do a replay, Cont.</a:t>
            </a:r>
            <a:endParaRPr lang="en-US" sz="3600" dirty="0"/>
          </a:p>
        </p:txBody>
      </p:sp>
      <p:sp>
        <p:nvSpPr>
          <p:cNvPr id="4" name="TextBox 3"/>
          <p:cNvSpPr txBox="1"/>
          <p:nvPr/>
        </p:nvSpPr>
        <p:spPr>
          <a:xfrm>
            <a:off x="457201" y="1371600"/>
            <a:ext cx="815340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Inadvertent whistle could possibly necessitate a replay. If the whistle interfered with the play, replay is necessary</a:t>
            </a:r>
          </a:p>
          <a:p>
            <a:pPr marL="457200" indent="-457200">
              <a:buFont typeface="Arial" panose="020B0604020202020204" pitchFamily="34" charset="0"/>
              <a:buChar char="•"/>
            </a:pPr>
            <a:r>
              <a:rPr lang="en-US" sz="3200" dirty="0" smtClean="0"/>
              <a:t>Serve into the net, whistle blown but the ball falls onto the receiving team court – replay</a:t>
            </a:r>
          </a:p>
          <a:p>
            <a:pPr marL="457200" indent="-457200">
              <a:buFont typeface="Arial" panose="020B0604020202020204" pitchFamily="34" charset="0"/>
              <a:buChar char="•"/>
            </a:pPr>
            <a:r>
              <a:rPr lang="en-US" sz="3200" dirty="0" smtClean="0"/>
              <a:t>The ball hits the floor but the R1, R2 and line judges are blocked out and do not see the play, this is not a replay.</a:t>
            </a:r>
          </a:p>
        </p:txBody>
      </p:sp>
    </p:spTree>
    <p:extLst>
      <p:ext uri="{BB962C8B-B14F-4D97-AF65-F5344CB8AC3E}">
        <p14:creationId xmlns:p14="http://schemas.microsoft.com/office/powerpoint/2010/main" val="12496074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676398" y="2662297"/>
            <a:ext cx="6324601" cy="2062103"/>
          </a:xfrm>
          <a:prstGeom prst="rect">
            <a:avLst/>
          </a:prstGeom>
          <a:solidFill>
            <a:schemeClr val="bg1"/>
          </a:solidFill>
        </p:spPr>
        <p:txBody>
          <a:bodyPr wrap="square" rtlCol="0">
            <a:spAutoFit/>
          </a:bodyPr>
          <a:lstStyle/>
          <a:p>
            <a:pPr algn="ctr"/>
            <a:r>
              <a:rPr lang="en-US" sz="3200" dirty="0" smtClean="0"/>
              <a:t>The line judge base position is on the corner with the left foot parallel to the long line and the right parallel to the right </a:t>
            </a:r>
            <a:endParaRPr lang="en-US" sz="3200" dirty="0"/>
          </a:p>
        </p:txBody>
      </p: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0700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LJ1</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752600" y="2275582"/>
            <a:ext cx="4724400" cy="1077218"/>
          </a:xfrm>
          <a:prstGeom prst="rect">
            <a:avLst/>
          </a:prstGeom>
          <a:solidFill>
            <a:schemeClr val="bg1"/>
          </a:solidFill>
        </p:spPr>
        <p:txBody>
          <a:bodyPr wrap="square" rtlCol="0">
            <a:spAutoFit/>
          </a:bodyPr>
          <a:lstStyle/>
          <a:p>
            <a:pPr algn="ctr"/>
            <a:r>
              <a:rPr lang="en-US" sz="3200" dirty="0" smtClean="0"/>
              <a:t>Line </a:t>
            </a:r>
            <a:r>
              <a:rPr lang="en-US" sz="3200" dirty="0"/>
              <a:t>judge (</a:t>
            </a:r>
            <a:r>
              <a:rPr lang="en-US" sz="3200" dirty="0" smtClean="0"/>
              <a:t>LJ2) is responsible for these lines</a:t>
            </a:r>
            <a:endParaRPr lang="en-US" sz="3200" dirty="0"/>
          </a:p>
        </p:txBody>
      </p: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LJ2</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04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fill="hold" nodeType="withEffect">
                                  <p:stCondLst>
                                    <p:cond delay="0"/>
                                  </p:stCondLst>
                                  <p:childTnLst>
                                    <p:anim calcmode="discrete" valueType="str">
                                      <p:cBhvr>
                                        <p:cTn id="6" dur="1000" fill="hold"/>
                                        <p:tgtEl>
                                          <p:spTgt spid="30"/>
                                        </p:tgtEl>
                                        <p:attrNameLst>
                                          <p:attrName>style.visibility</p:attrName>
                                        </p:attrNameLst>
                                      </p:cBhvr>
                                      <p:tavLst>
                                        <p:tav tm="0">
                                          <p:val>
                                            <p:strVal val="hidden"/>
                                          </p:val>
                                        </p:tav>
                                        <p:tav tm="50000">
                                          <p:val>
                                            <p:strVal val="visible"/>
                                          </p:val>
                                        </p:tav>
                                      </p:tavLst>
                                    </p:anim>
                                  </p:childTnLst>
                                </p:cTn>
                              </p:par>
                              <p:par>
                                <p:cTn id="7" presetID="35" presetClass="emph" presetSubtype="0" fill="hold" nodeType="withEffect">
                                  <p:stCondLst>
                                    <p:cond delay="0"/>
                                  </p:stCondLst>
                                  <p:childTnLst>
                                    <p:anim calcmode="discrete" valueType="str">
                                      <p:cBhvr>
                                        <p:cTn id="8" dur="1000" fill="hold"/>
                                        <p:tgtEl>
                                          <p:spTgt spid="25"/>
                                        </p:tgtEl>
                                        <p:attrNameLst>
                                          <p:attrName>style.visibility</p:attrName>
                                        </p:attrNameLst>
                                      </p:cBhvr>
                                      <p:tavLst>
                                        <p:tav tm="0">
                                          <p:val>
                                            <p:strVal val="hidden"/>
                                          </p:val>
                                        </p:tav>
                                        <p:tav tm="50000">
                                          <p:val>
                                            <p:strVal val="visible"/>
                                          </p:val>
                                        </p:tav>
                                      </p:tavLst>
                                    </p:anim>
                                  </p:childTnLst>
                                </p:cTn>
                              </p:par>
                            </p:childTnLst>
                          </p:cTn>
                        </p:par>
                        <p:par>
                          <p:cTn id="9" fill="hold">
                            <p:stCondLst>
                              <p:cond delay="1000"/>
                            </p:stCondLst>
                            <p:childTnLst>
                              <p:par>
                                <p:cTn id="10" presetID="35" presetClass="emph" presetSubtype="0" fill="hold" nodeType="afterEffect">
                                  <p:stCondLst>
                                    <p:cond delay="0"/>
                                  </p:stCondLst>
                                  <p:childTnLst>
                                    <p:anim calcmode="discrete" valueType="str">
                                      <p:cBhvr>
                                        <p:cTn id="11" dur="1000" fill="hold"/>
                                        <p:tgtEl>
                                          <p:spTgt spid="30"/>
                                        </p:tgtEl>
                                        <p:attrNameLst>
                                          <p:attrName>style.visibility</p:attrName>
                                        </p:attrNameLst>
                                      </p:cBhvr>
                                      <p:tavLst>
                                        <p:tav tm="0">
                                          <p:val>
                                            <p:strVal val="hidden"/>
                                          </p:val>
                                        </p:tav>
                                        <p:tav tm="50000">
                                          <p:val>
                                            <p:strVal val="visible"/>
                                          </p:val>
                                        </p:tav>
                                      </p:tavLst>
                                    </p:anim>
                                  </p:childTnLst>
                                </p:cTn>
                              </p:par>
                              <p:par>
                                <p:cTn id="12" presetID="35" presetClass="emph" presetSubtype="0" fill="hold" nodeType="withEffect">
                                  <p:stCondLst>
                                    <p:cond delay="0"/>
                                  </p:stCondLst>
                                  <p:childTnLst>
                                    <p:anim calcmode="discrete" valueType="str">
                                      <p:cBhvr>
                                        <p:cTn id="13" dur="1000" fill="hold"/>
                                        <p:tgtEl>
                                          <p:spTgt spid="25"/>
                                        </p:tgtEl>
                                        <p:attrNameLst>
                                          <p:attrName>style.visibility</p:attrName>
                                        </p:attrNameLst>
                                      </p:cBhvr>
                                      <p:tavLst>
                                        <p:tav tm="0">
                                          <p:val>
                                            <p:strVal val="hidden"/>
                                          </p:val>
                                        </p:tav>
                                        <p:tav tm="50000">
                                          <p:val>
                                            <p:strVal val="visible"/>
                                          </p:val>
                                        </p:tav>
                                      </p:tavLst>
                                    </p:anim>
                                  </p:childTnLst>
                                </p:cTn>
                              </p:par>
                            </p:childTnLst>
                          </p:cTn>
                        </p:par>
                        <p:par>
                          <p:cTn id="14" fill="hold">
                            <p:stCondLst>
                              <p:cond delay="2000"/>
                            </p:stCondLst>
                            <p:childTnLst>
                              <p:par>
                                <p:cTn id="15" presetID="35" presetClass="emph" presetSubtype="0" fill="hold" nodeType="afterEffect">
                                  <p:stCondLst>
                                    <p:cond delay="0"/>
                                  </p:stCondLst>
                                  <p:childTnLst>
                                    <p:anim calcmode="discrete" valueType="str">
                                      <p:cBhvr>
                                        <p:cTn id="16" dur="1000" fill="hold"/>
                                        <p:tgtEl>
                                          <p:spTgt spid="30"/>
                                        </p:tgtEl>
                                        <p:attrNameLst>
                                          <p:attrName>style.visibility</p:attrName>
                                        </p:attrNameLst>
                                      </p:cBhvr>
                                      <p:tavLst>
                                        <p:tav tm="0">
                                          <p:val>
                                            <p:strVal val="hidden"/>
                                          </p:val>
                                        </p:tav>
                                        <p:tav tm="50000">
                                          <p:val>
                                            <p:strVal val="visible"/>
                                          </p:val>
                                        </p:tav>
                                      </p:tavLst>
                                    </p:anim>
                                  </p:childTnLst>
                                </p:cTn>
                              </p:par>
                              <p:par>
                                <p:cTn id="17" presetID="35" presetClass="emph" presetSubtype="0" fill="hold" nodeType="withEffect">
                                  <p:stCondLst>
                                    <p:cond delay="0"/>
                                  </p:stCondLst>
                                  <p:childTnLst>
                                    <p:anim calcmode="discrete" valueType="str">
                                      <p:cBhvr>
                                        <p:cTn id="18" dur="1000" fill="hold"/>
                                        <p:tgtEl>
                                          <p:spTgt spid="2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LJ1</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276600" y="4191000"/>
            <a:ext cx="4572000" cy="1077218"/>
          </a:xfrm>
          <a:prstGeom prst="rect">
            <a:avLst/>
          </a:prstGeom>
          <a:solidFill>
            <a:schemeClr val="bg1"/>
          </a:solidFill>
        </p:spPr>
        <p:txBody>
          <a:bodyPr wrap="square" rtlCol="0">
            <a:spAutoFit/>
          </a:bodyPr>
          <a:lstStyle/>
          <a:p>
            <a:pPr algn="ctr"/>
            <a:r>
              <a:rPr lang="en-US" sz="3200" dirty="0"/>
              <a:t>Line judge (</a:t>
            </a:r>
            <a:r>
              <a:rPr lang="en-US" sz="3200" dirty="0" smtClean="0"/>
              <a:t>LJ1) </a:t>
            </a:r>
            <a:r>
              <a:rPr lang="en-US" sz="3200" dirty="0"/>
              <a:t>is responsible for these lines</a:t>
            </a:r>
          </a:p>
        </p:txBody>
      </p: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LJ2</a:t>
            </a:r>
            <a:endParaRPr lang="en-US" dirty="0"/>
          </a:p>
        </p:txBody>
      </p:sp>
      <p:cxnSp>
        <p:nvCxnSpPr>
          <p:cNvPr id="3" name="Straight Connector 2"/>
          <p:cNvCxnSpPr/>
          <p:nvPr/>
        </p:nvCxnSpPr>
        <p:spPr>
          <a:xfrm>
            <a:off x="160020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21336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001000" y="2133600"/>
            <a:ext cx="0" cy="3276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5410200"/>
            <a:ext cx="6462352"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88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fill="hold" nodeType="withEffect">
                                  <p:stCondLst>
                                    <p:cond delay="0"/>
                                  </p:stCondLst>
                                  <p:childTnLst>
                                    <p:anim calcmode="discrete" valueType="str">
                                      <p:cBhvr>
                                        <p:cTn id="6" dur="1000" fill="hold"/>
                                        <p:tgtEl>
                                          <p:spTgt spid="30"/>
                                        </p:tgtEl>
                                        <p:attrNameLst>
                                          <p:attrName>style.visibility</p:attrName>
                                        </p:attrNameLst>
                                      </p:cBhvr>
                                      <p:tavLst>
                                        <p:tav tm="0">
                                          <p:val>
                                            <p:strVal val="hidden"/>
                                          </p:val>
                                        </p:tav>
                                        <p:tav tm="50000">
                                          <p:val>
                                            <p:strVal val="visible"/>
                                          </p:val>
                                        </p:tav>
                                      </p:tavLst>
                                    </p:anim>
                                  </p:childTnLst>
                                </p:cTn>
                              </p:par>
                              <p:par>
                                <p:cTn id="7" presetID="35" presetClass="emph" presetSubtype="0" fill="hold" nodeType="withEffect">
                                  <p:stCondLst>
                                    <p:cond delay="0"/>
                                  </p:stCondLst>
                                  <p:childTnLst>
                                    <p:anim calcmode="discrete" valueType="str">
                                      <p:cBhvr>
                                        <p:cTn id="8" dur="1000" fill="hold"/>
                                        <p:tgtEl>
                                          <p:spTgt spid="25"/>
                                        </p:tgtEl>
                                        <p:attrNameLst>
                                          <p:attrName>style.visibility</p:attrName>
                                        </p:attrNameLst>
                                      </p:cBhvr>
                                      <p:tavLst>
                                        <p:tav tm="0">
                                          <p:val>
                                            <p:strVal val="hidden"/>
                                          </p:val>
                                        </p:tav>
                                        <p:tav tm="50000">
                                          <p:val>
                                            <p:strVal val="visible"/>
                                          </p:val>
                                        </p:tav>
                                      </p:tavLst>
                                    </p:anim>
                                  </p:childTnLst>
                                </p:cTn>
                              </p:par>
                            </p:childTnLst>
                          </p:cTn>
                        </p:par>
                        <p:par>
                          <p:cTn id="9" fill="hold">
                            <p:stCondLst>
                              <p:cond delay="1000"/>
                            </p:stCondLst>
                            <p:childTnLst>
                              <p:par>
                                <p:cTn id="10" presetID="35" presetClass="emph" presetSubtype="0" fill="hold" nodeType="afterEffect">
                                  <p:stCondLst>
                                    <p:cond delay="0"/>
                                  </p:stCondLst>
                                  <p:childTnLst>
                                    <p:anim calcmode="discrete" valueType="str">
                                      <p:cBhvr>
                                        <p:cTn id="11" dur="1000" fill="hold"/>
                                        <p:tgtEl>
                                          <p:spTgt spid="30"/>
                                        </p:tgtEl>
                                        <p:attrNameLst>
                                          <p:attrName>style.visibility</p:attrName>
                                        </p:attrNameLst>
                                      </p:cBhvr>
                                      <p:tavLst>
                                        <p:tav tm="0">
                                          <p:val>
                                            <p:strVal val="hidden"/>
                                          </p:val>
                                        </p:tav>
                                        <p:tav tm="50000">
                                          <p:val>
                                            <p:strVal val="visible"/>
                                          </p:val>
                                        </p:tav>
                                      </p:tavLst>
                                    </p:anim>
                                  </p:childTnLst>
                                </p:cTn>
                              </p:par>
                              <p:par>
                                <p:cTn id="12" presetID="35" presetClass="emph" presetSubtype="0" fill="hold" nodeType="withEffect">
                                  <p:stCondLst>
                                    <p:cond delay="0"/>
                                  </p:stCondLst>
                                  <p:childTnLst>
                                    <p:anim calcmode="discrete" valueType="str">
                                      <p:cBhvr>
                                        <p:cTn id="13" dur="1000" fill="hold"/>
                                        <p:tgtEl>
                                          <p:spTgt spid="25"/>
                                        </p:tgtEl>
                                        <p:attrNameLst>
                                          <p:attrName>style.visibility</p:attrName>
                                        </p:attrNameLst>
                                      </p:cBhvr>
                                      <p:tavLst>
                                        <p:tav tm="0">
                                          <p:val>
                                            <p:strVal val="hidden"/>
                                          </p:val>
                                        </p:tav>
                                        <p:tav tm="50000">
                                          <p:val>
                                            <p:strVal val="visible"/>
                                          </p:val>
                                        </p:tav>
                                      </p:tavLst>
                                    </p:anim>
                                  </p:childTnLst>
                                </p:cTn>
                              </p:par>
                            </p:childTnLst>
                          </p:cTn>
                        </p:par>
                        <p:par>
                          <p:cTn id="14" fill="hold">
                            <p:stCondLst>
                              <p:cond delay="2000"/>
                            </p:stCondLst>
                            <p:childTnLst>
                              <p:par>
                                <p:cTn id="15" presetID="35" presetClass="emph" presetSubtype="0" fill="hold" nodeType="afterEffect">
                                  <p:stCondLst>
                                    <p:cond delay="0"/>
                                  </p:stCondLst>
                                  <p:childTnLst>
                                    <p:anim calcmode="discrete" valueType="str">
                                      <p:cBhvr>
                                        <p:cTn id="16" dur="1000" fill="hold"/>
                                        <p:tgtEl>
                                          <p:spTgt spid="30"/>
                                        </p:tgtEl>
                                        <p:attrNameLst>
                                          <p:attrName>style.visibility</p:attrName>
                                        </p:attrNameLst>
                                      </p:cBhvr>
                                      <p:tavLst>
                                        <p:tav tm="0">
                                          <p:val>
                                            <p:strVal val="hidden"/>
                                          </p:val>
                                        </p:tav>
                                        <p:tav tm="50000">
                                          <p:val>
                                            <p:strVal val="visible"/>
                                          </p:val>
                                        </p:tav>
                                      </p:tavLst>
                                    </p:anim>
                                  </p:childTnLst>
                                </p:cTn>
                              </p:par>
                              <p:par>
                                <p:cTn id="17" presetID="35" presetClass="emph" presetSubtype="0" fill="hold" nodeType="withEffect">
                                  <p:stCondLst>
                                    <p:cond delay="0"/>
                                  </p:stCondLst>
                                  <p:childTnLst>
                                    <p:anim calcmode="discrete" valueType="str">
                                      <p:cBhvr>
                                        <p:cTn id="18" dur="1000" fill="hold"/>
                                        <p:tgtEl>
                                          <p:spTgt spid="2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569128" y="3037582"/>
            <a:ext cx="6508072" cy="1077218"/>
          </a:xfrm>
          <a:prstGeom prst="rect">
            <a:avLst/>
          </a:prstGeom>
          <a:solidFill>
            <a:schemeClr val="bg1"/>
          </a:solidFill>
          <a:ln>
            <a:solidFill>
              <a:schemeClr val="bg1"/>
            </a:solidFill>
          </a:ln>
        </p:spPr>
        <p:txBody>
          <a:bodyPr wrap="square" rtlCol="0">
            <a:spAutoFit/>
          </a:bodyPr>
          <a:lstStyle/>
          <a:p>
            <a:pPr algn="ctr"/>
            <a:r>
              <a:rPr lang="en-US" sz="3200" dirty="0" smtClean="0"/>
              <a:t>The line judge </a:t>
            </a:r>
            <a:r>
              <a:rPr lang="en-US" sz="3200" b="1" dirty="0" smtClean="0">
                <a:solidFill>
                  <a:schemeClr val="accent6">
                    <a:lumMod val="75000"/>
                  </a:schemeClr>
                </a:solidFill>
              </a:rPr>
              <a:t>must</a:t>
            </a:r>
            <a:r>
              <a:rPr lang="en-US" sz="3200" dirty="0" smtClean="0">
                <a:solidFill>
                  <a:schemeClr val="accent6">
                    <a:lumMod val="75000"/>
                  </a:schemeClr>
                </a:solidFill>
              </a:rPr>
              <a:t> </a:t>
            </a:r>
            <a:r>
              <a:rPr lang="en-US" sz="3200" dirty="0" smtClean="0"/>
              <a:t>move to obtain a clear, unobstructed view </a:t>
            </a:r>
            <a:endParaRPr lang="en-US" sz="3200" dirty="0"/>
          </a:p>
        </p:txBody>
      </p: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93503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04800" y="533400"/>
            <a:ext cx="7696200"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Again, you </a:t>
            </a:r>
            <a:r>
              <a:rPr lang="en-US" sz="2800" dirty="0"/>
              <a:t>are not glued to the </a:t>
            </a:r>
            <a:r>
              <a:rPr lang="en-US" sz="2800" dirty="0" smtClean="0"/>
              <a:t>corner. The line judge </a:t>
            </a:r>
            <a:r>
              <a:rPr lang="en-US" sz="2800" b="1" dirty="0" smtClean="0">
                <a:solidFill>
                  <a:schemeClr val="accent6">
                    <a:lumMod val="75000"/>
                  </a:schemeClr>
                </a:solidFill>
              </a:rPr>
              <a:t>must</a:t>
            </a:r>
            <a:r>
              <a:rPr lang="en-US" sz="2800" dirty="0" smtClean="0"/>
              <a:t> move to obtain a clear, unobstructed view.</a:t>
            </a:r>
          </a:p>
          <a:p>
            <a:pPr marL="457200" indent="-457200">
              <a:buFont typeface="Arial" panose="020B0604020202020204" pitchFamily="34" charset="0"/>
              <a:buChar char="•"/>
            </a:pPr>
            <a:r>
              <a:rPr lang="en-US" sz="2800" dirty="0" smtClean="0"/>
              <a:t>Move </a:t>
            </a:r>
            <a:r>
              <a:rPr lang="en-US" sz="2800" dirty="0"/>
              <a:t>to get a better angle of the </a:t>
            </a:r>
            <a:r>
              <a:rPr lang="en-US" sz="2800" dirty="0" smtClean="0"/>
              <a:t>ball</a:t>
            </a:r>
          </a:p>
          <a:p>
            <a:pPr marL="457200" indent="-457200">
              <a:buFont typeface="Arial" panose="020B0604020202020204" pitchFamily="34" charset="0"/>
              <a:buChar char="•"/>
            </a:pPr>
            <a:r>
              <a:rPr lang="en-US" sz="2800" dirty="0" smtClean="0"/>
              <a:t>After you move to get a better view, work yourself back to the corner.</a:t>
            </a:r>
          </a:p>
          <a:p>
            <a:pPr marL="457200" indent="-457200">
              <a:buFont typeface="Arial" panose="020B0604020202020204" pitchFamily="34" charset="0"/>
              <a:buChar char="•"/>
            </a:pPr>
            <a:r>
              <a:rPr lang="en-US" sz="2800" dirty="0" smtClean="0"/>
              <a:t>While </a:t>
            </a:r>
            <a:r>
              <a:rPr lang="en-US" sz="2800" dirty="0"/>
              <a:t>returning to the </a:t>
            </a:r>
            <a:r>
              <a:rPr lang="en-US" sz="2800" dirty="0" smtClean="0"/>
              <a:t>corner, </a:t>
            </a:r>
            <a:r>
              <a:rPr lang="en-US" sz="2800" dirty="0"/>
              <a:t>k</a:t>
            </a:r>
            <a:r>
              <a:rPr lang="en-US" sz="2800" dirty="0" smtClean="0"/>
              <a:t>eep your eyes on the court.</a:t>
            </a:r>
          </a:p>
          <a:p>
            <a:pPr marL="457200" indent="-457200">
              <a:buFont typeface="Arial" panose="020B0604020202020204" pitchFamily="34" charset="0"/>
              <a:buChar char="•"/>
            </a:pPr>
            <a:r>
              <a:rPr lang="en-US" sz="2800" dirty="0" smtClean="0"/>
              <a:t>If the play comes toward you, move out of the way. Keep your eyes on the players so you know where to move.</a:t>
            </a:r>
          </a:p>
        </p:txBody>
      </p:sp>
    </p:spTree>
    <p:extLst>
      <p:ext uri="{BB962C8B-B14F-4D97-AF65-F5344CB8AC3E}">
        <p14:creationId xmlns:p14="http://schemas.microsoft.com/office/powerpoint/2010/main" val="4718226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04800" y="533400"/>
            <a:ext cx="7696200" cy="4832092"/>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Stay off the playing court</a:t>
            </a:r>
          </a:p>
          <a:p>
            <a:pPr marL="457200" indent="-457200">
              <a:buFont typeface="Arial" panose="020B0604020202020204" pitchFamily="34" charset="0"/>
              <a:buChar char="•"/>
            </a:pPr>
            <a:r>
              <a:rPr lang="en-US" sz="2800" dirty="0" smtClean="0"/>
              <a:t>Do not mirror the other line judge. You have your own signal.</a:t>
            </a:r>
          </a:p>
          <a:p>
            <a:pPr marL="457200" indent="-457200">
              <a:buFont typeface="Arial" panose="020B0604020202020204" pitchFamily="34" charset="0"/>
              <a:buChar char="•"/>
            </a:pPr>
            <a:r>
              <a:rPr lang="en-US" sz="2800" dirty="0" smtClean="0"/>
              <a:t>If the ball crosses over or outside the antenna. It is important the signal is pointing to the antenna and waving the flag.</a:t>
            </a:r>
          </a:p>
          <a:p>
            <a:pPr marL="914400" lvl="1" indent="-457200">
              <a:buFont typeface="Arial" panose="020B0604020202020204" pitchFamily="34" charset="0"/>
              <a:buChar char="•"/>
            </a:pPr>
            <a:r>
              <a:rPr lang="en-US" sz="2800" dirty="0" smtClean="0"/>
              <a:t>Why is this important?</a:t>
            </a:r>
          </a:p>
          <a:p>
            <a:pPr marL="914400" lvl="1" indent="-457200">
              <a:buFont typeface="Arial" panose="020B0604020202020204" pitchFamily="34" charset="0"/>
              <a:buChar char="•"/>
            </a:pPr>
            <a:r>
              <a:rPr lang="en-US" sz="2800" dirty="0" smtClean="0"/>
              <a:t>During state, the line judge signal out. I saw the ball land in and was about to over rule. The line judge added the flag wave. I then signaled the ball out</a:t>
            </a:r>
          </a:p>
        </p:txBody>
      </p:sp>
    </p:spTree>
    <p:extLst>
      <p:ext uri="{BB962C8B-B14F-4D97-AF65-F5344CB8AC3E}">
        <p14:creationId xmlns:p14="http://schemas.microsoft.com/office/powerpoint/2010/main" val="15736446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04800" y="533400"/>
            <a:ext cx="7696200" cy="5262979"/>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With the attacked ball passing close to the antenna with a block, it may be necessary to give more information.</a:t>
            </a:r>
          </a:p>
          <a:p>
            <a:pPr marL="914400" lvl="1" indent="-457200">
              <a:buFont typeface="Arial" panose="020B0604020202020204" pitchFamily="34" charset="0"/>
              <a:buChar char="•"/>
            </a:pPr>
            <a:r>
              <a:rPr lang="en-US" sz="2800" dirty="0" smtClean="0"/>
              <a:t>To indicate the fault is by the team </a:t>
            </a:r>
            <a:r>
              <a:rPr lang="en-US" sz="2800" b="1" dirty="0" smtClean="0"/>
              <a:t>nearest</a:t>
            </a:r>
            <a:r>
              <a:rPr lang="en-US" sz="2800" dirty="0" smtClean="0"/>
              <a:t> the line judge, complete the antenna fault signal and then extend the right arm straight out along the end line</a:t>
            </a:r>
          </a:p>
          <a:p>
            <a:pPr marL="914400" lvl="1" indent="-457200">
              <a:buFont typeface="Arial" panose="020B0604020202020204" pitchFamily="34" charset="0"/>
              <a:buChar char="•"/>
            </a:pPr>
            <a:r>
              <a:rPr lang="en-US" sz="2800" dirty="0"/>
              <a:t>To </a:t>
            </a:r>
            <a:r>
              <a:rPr lang="en-US" sz="2800" dirty="0" smtClean="0"/>
              <a:t>indicate </a:t>
            </a:r>
            <a:r>
              <a:rPr lang="en-US" sz="2800" dirty="0"/>
              <a:t>the fault is by the team </a:t>
            </a:r>
            <a:r>
              <a:rPr lang="en-US" sz="2800" dirty="0" smtClean="0"/>
              <a:t>on the </a:t>
            </a:r>
            <a:r>
              <a:rPr lang="en-US" sz="2800" b="1" dirty="0" smtClean="0"/>
              <a:t>opposite side </a:t>
            </a:r>
            <a:r>
              <a:rPr lang="en-US" sz="2800" dirty="0" smtClean="0"/>
              <a:t>of the net, </a:t>
            </a:r>
            <a:r>
              <a:rPr lang="en-US" sz="2800" dirty="0"/>
              <a:t>complete the antenna fault signal and then extend the </a:t>
            </a:r>
            <a:r>
              <a:rPr lang="en-US" sz="2800" dirty="0" smtClean="0"/>
              <a:t>left arm </a:t>
            </a:r>
            <a:r>
              <a:rPr lang="en-US" sz="2800" dirty="0"/>
              <a:t>straight out along the </a:t>
            </a:r>
            <a:r>
              <a:rPr lang="en-US" sz="2800" dirty="0" smtClean="0"/>
              <a:t>side line</a:t>
            </a:r>
            <a:endParaRPr lang="en-US" sz="2800" dirty="0"/>
          </a:p>
          <a:p>
            <a:pPr marL="914400" lvl="1"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9954032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924800" cy="6494085"/>
          </a:xfrm>
          <a:prstGeom prst="rect">
            <a:avLst/>
          </a:prstGeom>
          <a:noFill/>
        </p:spPr>
        <p:txBody>
          <a:bodyPr wrap="square" rtlCol="0">
            <a:spAutoFit/>
          </a:bodyPr>
          <a:lstStyle/>
          <a:p>
            <a:pPr marL="457200" indent="-457200">
              <a:buFont typeface="Arial" panose="020B0604020202020204" pitchFamily="34" charset="0"/>
              <a:buChar char="•"/>
            </a:pPr>
            <a:r>
              <a:rPr lang="en-US" sz="3200" dirty="0"/>
              <a:t>Signal </a:t>
            </a:r>
            <a:r>
              <a:rPr lang="en-US" sz="3200" dirty="0" smtClean="0"/>
              <a:t>everything</a:t>
            </a:r>
          </a:p>
          <a:p>
            <a:pPr marL="457200" indent="-457200">
              <a:buFont typeface="Arial" panose="020B0604020202020204" pitchFamily="34" charset="0"/>
              <a:buChar char="•"/>
            </a:pPr>
            <a:r>
              <a:rPr lang="en-US" sz="3200" dirty="0" smtClean="0"/>
              <a:t>Signal the ball contacting the floor on either side of the court</a:t>
            </a:r>
            <a:endParaRPr lang="en-US" sz="3200" dirty="0"/>
          </a:p>
          <a:p>
            <a:pPr marL="457200" indent="-457200">
              <a:buFont typeface="Arial" panose="020B0604020202020204" pitchFamily="34" charset="0"/>
              <a:buChar char="•"/>
            </a:pPr>
            <a:r>
              <a:rPr lang="en-US" sz="3200" dirty="0"/>
              <a:t>DO NOT GUESS</a:t>
            </a:r>
            <a:r>
              <a:rPr lang="en-US" sz="3200" dirty="0" smtClean="0"/>
              <a:t>.</a:t>
            </a:r>
          </a:p>
          <a:p>
            <a:pPr marL="457200" indent="-457200">
              <a:buFont typeface="Arial" panose="020B0604020202020204" pitchFamily="34" charset="0"/>
              <a:buChar char="•"/>
            </a:pPr>
            <a:r>
              <a:rPr lang="en-US" sz="3200" dirty="0" smtClean="0"/>
              <a:t>Hold your signal long until the R1 makes eye contact with you. If after the eye contact and they did not take your call, drop your signal</a:t>
            </a:r>
          </a:p>
          <a:p>
            <a:pPr marL="457200" indent="-457200">
              <a:buFont typeface="Arial" panose="020B0604020202020204" pitchFamily="34" charset="0"/>
              <a:buChar char="•"/>
            </a:pPr>
            <a:r>
              <a:rPr lang="en-US" sz="3200" dirty="0" smtClean="0"/>
              <a:t>Determine </a:t>
            </a:r>
            <a:r>
              <a:rPr lang="en-US" sz="3200" dirty="0"/>
              <a:t>at the moment of contact for the serve whether </a:t>
            </a:r>
            <a:r>
              <a:rPr lang="en-US" sz="3200" dirty="0" smtClean="0"/>
              <a:t>the server </a:t>
            </a:r>
            <a:r>
              <a:rPr lang="en-US" sz="3200" dirty="0"/>
              <a:t>touches the end line or the floor outside the </a:t>
            </a:r>
            <a:r>
              <a:rPr lang="en-US" sz="3200" dirty="0" smtClean="0"/>
              <a:t>lines marking the </a:t>
            </a:r>
            <a:r>
              <a:rPr lang="en-US" sz="3200" dirty="0"/>
              <a:t>width of the serving area.</a:t>
            </a:r>
          </a:p>
          <a:p>
            <a:endParaRPr lang="en-US" sz="3200" dirty="0"/>
          </a:p>
        </p:txBody>
      </p:sp>
    </p:spTree>
    <p:extLst>
      <p:ext uri="{BB962C8B-B14F-4D97-AF65-F5344CB8AC3E}">
        <p14:creationId xmlns:p14="http://schemas.microsoft.com/office/powerpoint/2010/main" val="38903883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62000"/>
            <a:ext cx="7924800" cy="6001643"/>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The trick to being a successful lines person is knowing when to focus on the line.</a:t>
            </a:r>
          </a:p>
          <a:p>
            <a:pPr marL="914400" lvl="1" indent="-457200">
              <a:buFont typeface="Arial" panose="020B0604020202020204" pitchFamily="34" charset="0"/>
              <a:buChar char="•"/>
            </a:pPr>
            <a:r>
              <a:rPr lang="en-US" sz="3200" dirty="0" smtClean="0"/>
              <a:t>As the ball moves closer to the line, the line judge must stop tracking the ball and focus on the line where the ball will make contact with the court.</a:t>
            </a:r>
          </a:p>
          <a:p>
            <a:pPr marL="914400" lvl="1" indent="-457200">
              <a:buFont typeface="Arial" panose="020B0604020202020204" pitchFamily="34" charset="0"/>
              <a:buChar char="•"/>
            </a:pPr>
            <a:r>
              <a:rPr lang="en-US" sz="3200" dirty="0" smtClean="0"/>
              <a:t>This gives them an advantage over the R1 that is tracking the ball.</a:t>
            </a:r>
          </a:p>
          <a:p>
            <a:pPr marL="914400" lvl="1" indent="-457200">
              <a:buFont typeface="Arial" panose="020B0604020202020204" pitchFamily="34" charset="0"/>
              <a:buChar char="•"/>
            </a:pPr>
            <a:r>
              <a:rPr lang="en-US" sz="3200" dirty="0" smtClean="0"/>
              <a:t>This is especially hard when a player close to the line since you are also responsible for touches</a:t>
            </a:r>
            <a:endParaRPr lang="en-US" sz="3200" dirty="0"/>
          </a:p>
          <a:p>
            <a:endParaRPr lang="en-US" sz="3200" dirty="0"/>
          </a:p>
        </p:txBody>
      </p:sp>
    </p:spTree>
    <p:extLst>
      <p:ext uri="{BB962C8B-B14F-4D97-AF65-F5344CB8AC3E}">
        <p14:creationId xmlns:p14="http://schemas.microsoft.com/office/powerpoint/2010/main" val="15226941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62000"/>
            <a:ext cx="7924800" cy="501675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Remember the ball is in if it touches the line. What this means, when the ball hits the court, the ball will compress. During the compression, if the ball touches the line, signal in</a:t>
            </a:r>
          </a:p>
          <a:p>
            <a:pPr marL="457200" indent="-457200">
              <a:buFont typeface="Arial" panose="020B0604020202020204" pitchFamily="34" charset="0"/>
              <a:buChar char="•"/>
            </a:pPr>
            <a:r>
              <a:rPr lang="en-US" sz="3200" dirty="0" smtClean="0"/>
              <a:t>As stated previously, after an attack and the ball stays on the attacker’s side, if you signal touch, it means someone on the attack side touch the ball as it was going out. </a:t>
            </a:r>
          </a:p>
          <a:p>
            <a:pPr marL="457200"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2621218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4267200"/>
            <a:ext cx="8229600" cy="1938992"/>
          </a:xfrm>
          <a:prstGeom prst="rect">
            <a:avLst/>
          </a:prstGeom>
          <a:noFill/>
        </p:spPr>
        <p:txBody>
          <a:bodyPr wrap="square" rtlCol="0">
            <a:spAutoFit/>
          </a:bodyPr>
          <a:lstStyle/>
          <a:p>
            <a:pPr algn="ctr"/>
            <a:r>
              <a:rPr lang="en-US" sz="4000" b="1" dirty="0" smtClean="0"/>
              <a:t>Side out. The player has the ability to move to a position to avoid the backboard</a:t>
            </a:r>
            <a:endParaRPr lang="en-US" sz="4000" b="1" dirty="0"/>
          </a:p>
        </p:txBody>
      </p:sp>
      <p:sp>
        <p:nvSpPr>
          <p:cNvPr id="4" name="TextBox 3"/>
          <p:cNvSpPr txBox="1"/>
          <p:nvPr/>
        </p:nvSpPr>
        <p:spPr>
          <a:xfrm>
            <a:off x="457200" y="914400"/>
            <a:ext cx="8229600" cy="1323439"/>
          </a:xfrm>
          <a:prstGeom prst="rect">
            <a:avLst/>
          </a:prstGeom>
          <a:noFill/>
        </p:spPr>
        <p:txBody>
          <a:bodyPr wrap="square" rtlCol="0">
            <a:spAutoFit/>
          </a:bodyPr>
          <a:lstStyle/>
          <a:p>
            <a:r>
              <a:rPr lang="en-US" sz="4000" dirty="0" smtClean="0"/>
              <a:t>Server tosses the ball for service but it hits the backboard</a:t>
            </a:r>
            <a:endParaRPr lang="en-US" sz="4000" dirty="0" smtClean="0">
              <a:solidFill>
                <a:schemeClr val="accent6"/>
              </a:solidFill>
            </a:endParaRPr>
          </a:p>
        </p:txBody>
      </p:sp>
      <p:sp>
        <p:nvSpPr>
          <p:cNvPr id="7" name="TextBox 6"/>
          <p:cNvSpPr txBox="1"/>
          <p:nvPr/>
        </p:nvSpPr>
        <p:spPr>
          <a:xfrm>
            <a:off x="457200" y="2514600"/>
            <a:ext cx="8229600" cy="707886"/>
          </a:xfrm>
          <a:prstGeom prst="rect">
            <a:avLst/>
          </a:prstGeom>
          <a:noFill/>
        </p:spPr>
        <p:txBody>
          <a:bodyPr wrap="square" rtlCol="0">
            <a:spAutoFit/>
          </a:bodyPr>
          <a:lstStyle/>
          <a:p>
            <a:r>
              <a:rPr lang="en-US" sz="4000" dirty="0" smtClean="0">
                <a:solidFill>
                  <a:schemeClr val="accent6"/>
                </a:solidFill>
              </a:rPr>
              <a:t>Replay or side out?</a:t>
            </a:r>
          </a:p>
        </p:txBody>
      </p:sp>
    </p:spTree>
    <p:extLst>
      <p:ext uri="{BB962C8B-B14F-4D97-AF65-F5344CB8AC3E}">
        <p14:creationId xmlns:p14="http://schemas.microsoft.com/office/powerpoint/2010/main" val="380959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62000"/>
            <a:ext cx="7924800"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Warm up your eyes</a:t>
            </a:r>
          </a:p>
          <a:p>
            <a:pPr marL="457200" indent="-457200">
              <a:buFont typeface="Arial" panose="020B0604020202020204" pitchFamily="34" charset="0"/>
              <a:buChar char="•"/>
            </a:pPr>
            <a:r>
              <a:rPr lang="en-US" sz="3200" dirty="0" smtClean="0"/>
              <a:t>This is </a:t>
            </a:r>
            <a:r>
              <a:rPr lang="en-US" sz="3200" dirty="0"/>
              <a:t>an opportunity to observe the court surface and </a:t>
            </a:r>
            <a:r>
              <a:rPr lang="en-US" sz="3200" dirty="0" smtClean="0"/>
              <a:t>markings</a:t>
            </a:r>
            <a:endParaRPr lang="en-US" sz="3200" dirty="0"/>
          </a:p>
          <a:p>
            <a:pPr marL="457200" indent="-457200">
              <a:buFont typeface="Arial" panose="020B0604020202020204" pitchFamily="34" charset="0"/>
              <a:buChar char="•"/>
            </a:pPr>
            <a:r>
              <a:rPr lang="en-US" sz="3200" dirty="0" smtClean="0"/>
              <a:t>It </a:t>
            </a:r>
            <a:r>
              <a:rPr lang="en-US" sz="3200" dirty="0"/>
              <a:t>provides stimulus to mentally prepare for the </a:t>
            </a:r>
            <a:r>
              <a:rPr lang="en-US" sz="3200" dirty="0" smtClean="0"/>
              <a:t>match.</a:t>
            </a:r>
          </a:p>
          <a:p>
            <a:pPr marL="457200" indent="-457200">
              <a:buFont typeface="Arial" panose="020B0604020202020204" pitchFamily="34" charset="0"/>
              <a:buChar char="•"/>
            </a:pPr>
            <a:r>
              <a:rPr lang="en-US" sz="3200" dirty="0" smtClean="0"/>
              <a:t>Do this without </a:t>
            </a:r>
            <a:r>
              <a:rPr lang="en-US" sz="3200" dirty="0"/>
              <a:t>a </a:t>
            </a:r>
            <a:r>
              <a:rPr lang="en-US" sz="3200" dirty="0" smtClean="0"/>
              <a:t>flag.</a:t>
            </a:r>
          </a:p>
          <a:p>
            <a:pPr marL="457200" indent="-457200">
              <a:buFont typeface="Arial" panose="020B0604020202020204" pitchFamily="34" charset="0"/>
              <a:buChar char="•"/>
            </a:pPr>
            <a:r>
              <a:rPr lang="en-US" sz="3200" dirty="0"/>
              <a:t>Check the </a:t>
            </a:r>
            <a:r>
              <a:rPr lang="en-US" sz="3200" dirty="0" smtClean="0"/>
              <a:t>antenna, during teams warmup the antenna may move. </a:t>
            </a:r>
            <a:endParaRPr lang="en-US" sz="3200" dirty="0"/>
          </a:p>
        </p:txBody>
      </p:sp>
    </p:spTree>
    <p:extLst>
      <p:ext uri="{BB962C8B-B14F-4D97-AF65-F5344CB8AC3E}">
        <p14:creationId xmlns:p14="http://schemas.microsoft.com/office/powerpoint/2010/main" val="26289231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Flowchart: Connector 1"/>
          <p:cNvSpPr/>
          <p:nvPr/>
        </p:nvSpPr>
        <p:spPr>
          <a:xfrm>
            <a:off x="4343400" y="3048000"/>
            <a:ext cx="228600" cy="22860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5181600" y="1447800"/>
            <a:ext cx="3648691" cy="461665"/>
          </a:xfrm>
          <a:prstGeom prst="rect">
            <a:avLst/>
          </a:prstGeom>
          <a:noFill/>
        </p:spPr>
        <p:txBody>
          <a:bodyPr wrap="none" rtlCol="0">
            <a:spAutoFit/>
          </a:bodyPr>
          <a:lstStyle/>
          <a:p>
            <a:r>
              <a:rPr lang="en-US" sz="2400" dirty="0" smtClean="0"/>
              <a:t>When the ball is set outside</a:t>
            </a:r>
          </a:p>
        </p:txBody>
      </p:sp>
      <p:cxnSp>
        <p:nvCxnSpPr>
          <p:cNvPr id="39" name="Straight Arrow Connector 38"/>
          <p:cNvCxnSpPr>
            <a:stCxn id="4" idx="1"/>
            <a:endCxn id="2" idx="7"/>
          </p:cNvCxnSpPr>
          <p:nvPr/>
        </p:nvCxnSpPr>
        <p:spPr>
          <a:xfrm flipH="1">
            <a:off x="4538522" y="1678633"/>
            <a:ext cx="643078" cy="14028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4" idx="1"/>
          </p:cNvCxnSpPr>
          <p:nvPr/>
        </p:nvCxnSpPr>
        <p:spPr>
          <a:xfrm flipH="1" flipV="1">
            <a:off x="4603718" y="1678632"/>
            <a:ext cx="5778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11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1.11111E-6 L -0.00417 -0.20555 " pathEditMode="relative" rAng="0" ptsTypes="AA">
                                      <p:cBhvr>
                                        <p:cTn id="6" dur="2000" fill="hold"/>
                                        <p:tgtEl>
                                          <p:spTgt spid="2"/>
                                        </p:tgtEl>
                                        <p:attrNameLst>
                                          <p:attrName>ppt_x</p:attrName>
                                          <p:attrName>ppt_y</p:attrName>
                                        </p:attrNameLst>
                                      </p:cBhvr>
                                      <p:rCtr x="-208" y="-10278"/>
                                    </p:animMotion>
                                  </p:childTnLst>
                                </p:cTn>
                              </p:par>
                            </p:childTnLst>
                          </p:cTn>
                        </p:par>
                        <p:par>
                          <p:cTn id="7" fill="hold">
                            <p:stCondLst>
                              <p:cond delay="2000"/>
                            </p:stCondLst>
                            <p:childTnLst>
                              <p:par>
                                <p:cTn id="8" presetID="1" presetClass="exit" presetSubtype="0" fill="hold" nodeType="afterEffect">
                                  <p:stCondLst>
                                    <p:cond delay="0"/>
                                  </p:stCondLst>
                                  <p:childTnLst>
                                    <p:set>
                                      <p:cBhvr>
                                        <p:cTn id="9" dur="1" fill="hold">
                                          <p:stCondLst>
                                            <p:cond delay="0"/>
                                          </p:stCondLst>
                                        </p:cTn>
                                        <p:tgtEl>
                                          <p:spTgt spid="39"/>
                                        </p:tgtEl>
                                        <p:attrNameLst>
                                          <p:attrName>style.visibility</p:attrName>
                                        </p:attrNameLst>
                                      </p:cBhvr>
                                      <p:to>
                                        <p:strVal val="hidden"/>
                                      </p:to>
                                    </p:set>
                                  </p:childTnLst>
                                </p:cTn>
                              </p:par>
                            </p:childTnLst>
                          </p:cTn>
                        </p:par>
                        <p:par>
                          <p:cTn id="10" fill="hold">
                            <p:stCondLst>
                              <p:cond delay="2000"/>
                            </p:stCondLst>
                            <p:childTnLst>
                              <p:par>
                                <p:cTn id="11" presetID="1"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793224" y="3154740"/>
            <a:ext cx="3198376" cy="1569660"/>
          </a:xfrm>
          <a:prstGeom prst="rect">
            <a:avLst/>
          </a:prstGeom>
          <a:solidFill>
            <a:schemeClr val="bg1"/>
          </a:solidFill>
        </p:spPr>
        <p:txBody>
          <a:bodyPr wrap="none" rtlCol="0">
            <a:spAutoFit/>
          </a:bodyPr>
          <a:lstStyle/>
          <a:p>
            <a:pPr algn="ctr"/>
            <a:r>
              <a:rPr lang="en-US" sz="2400" dirty="0"/>
              <a:t>To legally </a:t>
            </a:r>
            <a:r>
              <a:rPr lang="en-US" sz="2400" dirty="0" smtClean="0"/>
              <a:t>cross </a:t>
            </a:r>
            <a:r>
              <a:rPr lang="en-US" sz="2400" dirty="0"/>
              <a:t>over, </a:t>
            </a:r>
            <a:r>
              <a:rPr lang="en-US" sz="2400" dirty="0" smtClean="0"/>
              <a:t>the</a:t>
            </a:r>
          </a:p>
          <a:p>
            <a:pPr algn="ctr"/>
            <a:r>
              <a:rPr lang="en-US" sz="2400" dirty="0" smtClean="0"/>
              <a:t>path </a:t>
            </a:r>
            <a:r>
              <a:rPr lang="en-US" sz="2400" dirty="0"/>
              <a:t>of the ball </a:t>
            </a:r>
            <a:r>
              <a:rPr lang="en-US" sz="2400" dirty="0" smtClean="0"/>
              <a:t>must</a:t>
            </a:r>
          </a:p>
          <a:p>
            <a:pPr algn="ctr"/>
            <a:r>
              <a:rPr lang="en-US" sz="2400" dirty="0" smtClean="0"/>
              <a:t>be between these</a:t>
            </a:r>
          </a:p>
          <a:p>
            <a:pPr algn="ctr"/>
            <a:r>
              <a:rPr lang="en-US" sz="2400" dirty="0" smtClean="0"/>
              <a:t>Antennas and not over</a:t>
            </a:r>
            <a:endParaRPr lang="en-US" sz="2400" dirty="0"/>
          </a:p>
        </p:txBody>
      </p:sp>
      <p:cxnSp>
        <p:nvCxnSpPr>
          <p:cNvPr id="17" name="Straight Arrow Connector 16"/>
          <p:cNvCxnSpPr/>
          <p:nvPr/>
        </p:nvCxnSpPr>
        <p:spPr>
          <a:xfrm flipH="1" flipV="1">
            <a:off x="4876800" y="2262664"/>
            <a:ext cx="914400" cy="1573767"/>
          </a:xfrm>
          <a:prstGeom prst="straightConnector1">
            <a:avLst/>
          </a:prstGeom>
          <a:ln w="28575">
            <a:prstDash val="dash"/>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4876800" y="3900963"/>
            <a:ext cx="914400" cy="1444705"/>
          </a:xfrm>
          <a:prstGeom prst="straightConnector1">
            <a:avLst/>
          </a:prstGeom>
          <a:ln w="28575">
            <a:prstDash val="dash"/>
            <a:headEnd w="lg" len="med"/>
            <a:tailEnd type="triangle" w="lg" len="lg"/>
          </a:ln>
        </p:spPr>
        <p:style>
          <a:lnRef idx="1">
            <a:schemeClr val="accent1"/>
          </a:lnRef>
          <a:fillRef idx="0">
            <a:schemeClr val="accent1"/>
          </a:fillRef>
          <a:effectRef idx="0">
            <a:schemeClr val="accent1"/>
          </a:effectRef>
          <a:fontRef idx="minor">
            <a:schemeClr val="tx1"/>
          </a:fontRef>
        </p:style>
      </p:cxnSp>
      <p:sp>
        <p:nvSpPr>
          <p:cNvPr id="26" name="Flowchart: Connector 25"/>
          <p:cNvSpPr/>
          <p:nvPr/>
        </p:nvSpPr>
        <p:spPr>
          <a:xfrm>
            <a:off x="4343400" y="1600200"/>
            <a:ext cx="228600" cy="22860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1790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fill="hold" nodeType="withEffect">
                                  <p:stCondLst>
                                    <p:cond delay="0"/>
                                  </p:stCondLst>
                                  <p:childTnLst>
                                    <p:anim calcmode="discrete" valueType="str">
                                      <p:cBhvr>
                                        <p:cTn id="6" dur="1000" fill="hold"/>
                                        <p:tgtEl>
                                          <p:spTgt spid="17"/>
                                        </p:tgtEl>
                                        <p:attrNameLst>
                                          <p:attrName>style.visibility</p:attrName>
                                        </p:attrNameLst>
                                      </p:cBhvr>
                                      <p:tavLst>
                                        <p:tav tm="0">
                                          <p:val>
                                            <p:strVal val="hidden"/>
                                          </p:val>
                                        </p:tav>
                                        <p:tav tm="50000">
                                          <p:val>
                                            <p:strVal val="visible"/>
                                          </p:val>
                                        </p:tav>
                                      </p:tavLst>
                                    </p:anim>
                                  </p:childTnLst>
                                </p:cTn>
                              </p:par>
                              <p:par>
                                <p:cTn id="7" presetID="35" presetClass="emph" presetSubtype="0" fill="hold" nodeType="withEffect">
                                  <p:stCondLst>
                                    <p:cond delay="0"/>
                                  </p:stCondLst>
                                  <p:childTnLst>
                                    <p:anim calcmode="discrete" valueType="str">
                                      <p:cBhvr>
                                        <p:cTn id="8" dur="1000" fill="hold"/>
                                        <p:tgtEl>
                                          <p:spTgt spid="27"/>
                                        </p:tgtEl>
                                        <p:attrNameLst>
                                          <p:attrName>style.visibility</p:attrName>
                                        </p:attrNameLst>
                                      </p:cBhvr>
                                      <p:tavLst>
                                        <p:tav tm="0">
                                          <p:val>
                                            <p:strVal val="hidden"/>
                                          </p:val>
                                        </p:tav>
                                        <p:tav tm="50000">
                                          <p:val>
                                            <p:strVal val="visible"/>
                                          </p:val>
                                        </p:tav>
                                      </p:tavLst>
                                    </p:anim>
                                  </p:childTnLst>
                                </p:cTn>
                              </p:par>
                            </p:childTnLst>
                          </p:cTn>
                        </p:par>
                        <p:par>
                          <p:cTn id="9" fill="hold">
                            <p:stCondLst>
                              <p:cond delay="1000"/>
                            </p:stCondLst>
                            <p:childTnLst>
                              <p:par>
                                <p:cTn id="10" presetID="35" presetClass="emph" presetSubtype="0" fill="hold" nodeType="afterEffect">
                                  <p:stCondLst>
                                    <p:cond delay="0"/>
                                  </p:stCondLst>
                                  <p:childTnLst>
                                    <p:anim calcmode="discrete" valueType="str">
                                      <p:cBhvr>
                                        <p:cTn id="11" dur="1000" fill="hold"/>
                                        <p:tgtEl>
                                          <p:spTgt spid="17"/>
                                        </p:tgtEl>
                                        <p:attrNameLst>
                                          <p:attrName>style.visibility</p:attrName>
                                        </p:attrNameLst>
                                      </p:cBhvr>
                                      <p:tavLst>
                                        <p:tav tm="0">
                                          <p:val>
                                            <p:strVal val="hidden"/>
                                          </p:val>
                                        </p:tav>
                                        <p:tav tm="50000">
                                          <p:val>
                                            <p:strVal val="visible"/>
                                          </p:val>
                                        </p:tav>
                                      </p:tavLst>
                                    </p:anim>
                                  </p:childTnLst>
                                </p:cTn>
                              </p:par>
                              <p:par>
                                <p:cTn id="12" presetID="35" presetClass="emph" presetSubtype="0" fill="hold" nodeType="withEffect">
                                  <p:stCondLst>
                                    <p:cond delay="0"/>
                                  </p:stCondLst>
                                  <p:childTnLst>
                                    <p:anim calcmode="discrete" valueType="str">
                                      <p:cBhvr>
                                        <p:cTn id="13" dur="1000" fill="hold"/>
                                        <p:tgtEl>
                                          <p:spTgt spid="27"/>
                                        </p:tgtEl>
                                        <p:attrNameLst>
                                          <p:attrName>style.visibility</p:attrName>
                                        </p:attrNameLst>
                                      </p:cBhvr>
                                      <p:tavLst>
                                        <p:tav tm="0">
                                          <p:val>
                                            <p:strVal val="hidden"/>
                                          </p:val>
                                        </p:tav>
                                        <p:tav tm="50000">
                                          <p:val>
                                            <p:strVal val="visible"/>
                                          </p:val>
                                        </p:tav>
                                      </p:tavLst>
                                    </p:anim>
                                  </p:childTnLst>
                                </p:cTn>
                              </p:par>
                            </p:childTnLst>
                          </p:cTn>
                        </p:par>
                        <p:par>
                          <p:cTn id="14" fill="hold">
                            <p:stCondLst>
                              <p:cond delay="2000"/>
                            </p:stCondLst>
                            <p:childTnLst>
                              <p:par>
                                <p:cTn id="15" presetID="35" presetClass="emph" presetSubtype="0" fill="hold" nodeType="afterEffect">
                                  <p:stCondLst>
                                    <p:cond delay="0"/>
                                  </p:stCondLst>
                                  <p:childTnLst>
                                    <p:anim calcmode="discrete" valueType="str">
                                      <p:cBhvr>
                                        <p:cTn id="16" dur="1000" fill="hold"/>
                                        <p:tgtEl>
                                          <p:spTgt spid="17"/>
                                        </p:tgtEl>
                                        <p:attrNameLst>
                                          <p:attrName>style.visibility</p:attrName>
                                        </p:attrNameLst>
                                      </p:cBhvr>
                                      <p:tavLst>
                                        <p:tav tm="0">
                                          <p:val>
                                            <p:strVal val="hidden"/>
                                          </p:val>
                                        </p:tav>
                                        <p:tav tm="50000">
                                          <p:val>
                                            <p:strVal val="visible"/>
                                          </p:val>
                                        </p:tav>
                                      </p:tavLst>
                                    </p:anim>
                                  </p:childTnLst>
                                </p:cTn>
                              </p:par>
                              <p:par>
                                <p:cTn id="17" presetID="35" presetClass="emph" presetSubtype="0" fill="hold" nodeType="withEffect">
                                  <p:stCondLst>
                                    <p:cond delay="0"/>
                                  </p:stCondLst>
                                  <p:childTnLst>
                                    <p:anim calcmode="discrete" valueType="str">
                                      <p:cBhvr>
                                        <p:cTn id="18" dur="1000" fill="hold"/>
                                        <p:tgtEl>
                                          <p:spTgt spid="27"/>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4747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Flowchart: Connector 25"/>
          <p:cNvSpPr/>
          <p:nvPr/>
        </p:nvSpPr>
        <p:spPr>
          <a:xfrm>
            <a:off x="4343400" y="1600200"/>
            <a:ext cx="228600" cy="22860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708069" y="2914471"/>
            <a:ext cx="3178131" cy="1200329"/>
          </a:xfrm>
          <a:prstGeom prst="rect">
            <a:avLst/>
          </a:prstGeom>
          <a:solidFill>
            <a:schemeClr val="bg1"/>
          </a:solidFill>
        </p:spPr>
        <p:txBody>
          <a:bodyPr wrap="square" rtlCol="0">
            <a:spAutoFit/>
          </a:bodyPr>
          <a:lstStyle/>
          <a:p>
            <a:pPr algn="ctr"/>
            <a:r>
              <a:rPr lang="en-US" sz="2400" dirty="0" smtClean="0"/>
              <a:t>To see if it crosses over legally, the line judges need to move</a:t>
            </a:r>
            <a:endParaRPr lang="en-US" sz="2400" dirty="0"/>
          </a:p>
        </p:txBody>
      </p:sp>
      <p:cxnSp>
        <p:nvCxnSpPr>
          <p:cNvPr id="5" name="Straight Connector 4"/>
          <p:cNvCxnSpPr>
            <a:stCxn id="26" idx="7"/>
          </p:cNvCxnSpPr>
          <p:nvPr/>
        </p:nvCxnSpPr>
        <p:spPr>
          <a:xfrm>
            <a:off x="4538522" y="1633678"/>
            <a:ext cx="3081478" cy="469092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6" idx="2"/>
          </p:cNvCxnSpPr>
          <p:nvPr/>
        </p:nvCxnSpPr>
        <p:spPr>
          <a:xfrm>
            <a:off x="4343400" y="1714501"/>
            <a:ext cx="645905" cy="4762499"/>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83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1.11022E-16 -4.16281E-6 L -0.1375 0.00486 " pathEditMode="relative" rAng="0" ptsTypes="AA">
                                      <p:cBhvr>
                                        <p:cTn id="6" dur="2000" fill="hold"/>
                                        <p:tgtEl>
                                          <p:spTgt spid="42"/>
                                        </p:tgtEl>
                                        <p:attrNameLst>
                                          <p:attrName>ppt_x</p:attrName>
                                          <p:attrName>ppt_y</p:attrName>
                                        </p:attrNameLst>
                                      </p:cBhvr>
                                      <p:rCtr x="-6875" y="2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2"/>
          <p:cNvSpPr>
            <a:spLocks noChangeShapeType="1"/>
          </p:cNvSpPr>
          <p:nvPr/>
        </p:nvSpPr>
        <p:spPr bwMode="auto">
          <a:xfrm>
            <a:off x="8174115"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1" name="Line 13"/>
          <p:cNvSpPr>
            <a:spLocks noChangeShapeType="1"/>
          </p:cNvSpPr>
          <p:nvPr/>
        </p:nvSpPr>
        <p:spPr bwMode="auto">
          <a:xfrm>
            <a:off x="1143000"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2" name="Line 14"/>
          <p:cNvSpPr>
            <a:spLocks noChangeShapeType="1"/>
          </p:cNvSpPr>
          <p:nvPr/>
        </p:nvSpPr>
        <p:spPr bwMode="auto">
          <a:xfrm>
            <a:off x="1143000" y="54102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 name="Line 15"/>
          <p:cNvSpPr>
            <a:spLocks noChangeShapeType="1"/>
          </p:cNvSpPr>
          <p:nvPr/>
        </p:nvSpPr>
        <p:spPr bwMode="auto">
          <a:xfrm>
            <a:off x="8174115" y="2133600"/>
            <a:ext cx="284085" cy="0"/>
          </a:xfrm>
          <a:prstGeom prst="line">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 name="Rectangle 31"/>
          <p:cNvSpPr/>
          <p:nvPr/>
        </p:nvSpPr>
        <p:spPr>
          <a:xfrm>
            <a:off x="4724400" y="5703332"/>
            <a:ext cx="264905" cy="2402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4419600" y="609600"/>
            <a:ext cx="1026905"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6113536"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1828800" y="800100"/>
            <a:ext cx="1887464"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077201" y="5345668"/>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47" name="Straight Arrow Connector 46"/>
          <p:cNvCxnSpPr/>
          <p:nvPr/>
        </p:nvCxnSpPr>
        <p:spPr>
          <a:xfrm>
            <a:off x="3643653"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019800"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840495" y="2133600"/>
            <a:ext cx="1" cy="32766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43000" y="1828800"/>
            <a:ext cx="533399" cy="369332"/>
          </a:xfrm>
          <a:prstGeom prst="rect">
            <a:avLst/>
          </a:prstGeom>
          <a:noFill/>
          <a:ln w="28575">
            <a:noFill/>
          </a:ln>
        </p:spPr>
        <p:txBody>
          <a:bodyPr wrap="square" rtlCol="0">
            <a:spAutoFit/>
          </a:bodyPr>
          <a:lstStyle/>
          <a:p>
            <a:pPr algn="ctr"/>
            <a:r>
              <a:rPr lang="en-US" dirty="0" smtClean="0"/>
              <a:t>LJ</a:t>
            </a:r>
            <a:endParaRPr lang="en-US" dirty="0"/>
          </a:p>
        </p:txBody>
      </p:sp>
      <p:cxnSp>
        <p:nvCxnSpPr>
          <p:cNvPr id="3" name="Straight Connector 2"/>
          <p:cNvCxnSpPr/>
          <p:nvPr/>
        </p:nvCxnSpPr>
        <p:spPr>
          <a:xfrm>
            <a:off x="8031480" y="2133600"/>
            <a:ext cx="4572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569128" y="5410200"/>
            <a:ext cx="650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569128" y="2133600"/>
            <a:ext cx="0" cy="3276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9128" y="2133600"/>
            <a:ext cx="646235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Flowchart: Connector 25"/>
          <p:cNvSpPr/>
          <p:nvPr/>
        </p:nvSpPr>
        <p:spPr>
          <a:xfrm>
            <a:off x="4343400" y="5334000"/>
            <a:ext cx="228600" cy="22860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228600" y="2590800"/>
            <a:ext cx="4038599" cy="1569660"/>
          </a:xfrm>
          <a:prstGeom prst="rect">
            <a:avLst/>
          </a:prstGeom>
          <a:solidFill>
            <a:schemeClr val="bg1"/>
          </a:solidFill>
        </p:spPr>
        <p:txBody>
          <a:bodyPr wrap="square" rtlCol="0">
            <a:spAutoFit/>
          </a:bodyPr>
          <a:lstStyle/>
          <a:p>
            <a:pPr algn="ctr"/>
            <a:r>
              <a:rPr lang="en-US" sz="2400" dirty="0" smtClean="0"/>
              <a:t>The same is true for the other side. To see if it crosses over legally, the line judge needs </a:t>
            </a:r>
            <a:r>
              <a:rPr lang="en-US" sz="2400" smtClean="0"/>
              <a:t>to move</a:t>
            </a:r>
            <a:endParaRPr lang="en-US" sz="2400" dirty="0"/>
          </a:p>
        </p:txBody>
      </p:sp>
      <p:cxnSp>
        <p:nvCxnSpPr>
          <p:cNvPr id="5" name="Straight Connector 4"/>
          <p:cNvCxnSpPr>
            <a:stCxn id="26" idx="5"/>
          </p:cNvCxnSpPr>
          <p:nvPr/>
        </p:nvCxnSpPr>
        <p:spPr>
          <a:xfrm flipV="1">
            <a:off x="4538522" y="3810000"/>
            <a:ext cx="4238424" cy="1719123"/>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26" idx="1"/>
          </p:cNvCxnSpPr>
          <p:nvPr/>
        </p:nvCxnSpPr>
        <p:spPr>
          <a:xfrm flipV="1">
            <a:off x="4376878" y="1276530"/>
            <a:ext cx="606602" cy="409094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66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1" nodeType="clickEffect">
                                  <p:stCondLst>
                                    <p:cond delay="0"/>
                                  </p:stCondLst>
                                  <p:childTnLst>
                                    <p:animMotion origin="layout" path="M -1.11022E-16 -4.16281E-6 L -0.00417 -0.19495 " pathEditMode="relative" rAng="0" ptsTypes="AA">
                                      <p:cBhvr>
                                        <p:cTn id="6" dur="2000" fill="hold"/>
                                        <p:tgtEl>
                                          <p:spTgt spid="42"/>
                                        </p:tgtEl>
                                        <p:attrNameLst>
                                          <p:attrName>ppt_x</p:attrName>
                                          <p:attrName>ppt_y</p:attrName>
                                        </p:attrNameLst>
                                      </p:cBhvr>
                                      <p:rCtr x="-208" y="-975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691825"/>
            <a:ext cx="7924800" cy="584775"/>
          </a:xfrm>
          <a:prstGeom prst="rect">
            <a:avLst/>
          </a:prstGeom>
          <a:noFill/>
        </p:spPr>
        <p:txBody>
          <a:bodyPr wrap="square" rtlCol="0">
            <a:spAutoFit/>
          </a:bodyPr>
          <a:lstStyle/>
          <a:p>
            <a:pPr algn="ctr"/>
            <a:r>
              <a:rPr lang="en-US" sz="3200" dirty="0" smtClean="0"/>
              <a:t>ANY QUESTIONS</a:t>
            </a:r>
            <a:endParaRPr lang="en-US" sz="3200" dirty="0"/>
          </a:p>
        </p:txBody>
      </p:sp>
    </p:spTree>
    <p:extLst>
      <p:ext uri="{BB962C8B-B14F-4D97-AF65-F5344CB8AC3E}">
        <p14:creationId xmlns:p14="http://schemas.microsoft.com/office/powerpoint/2010/main" val="3480420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838200"/>
            <a:ext cx="8229600" cy="3539430"/>
          </a:xfrm>
          <a:prstGeom prst="rect">
            <a:avLst/>
          </a:prstGeom>
          <a:noFill/>
        </p:spPr>
        <p:txBody>
          <a:bodyPr wrap="square" rtlCol="0">
            <a:spAutoFit/>
          </a:bodyPr>
          <a:lstStyle/>
          <a:p>
            <a:r>
              <a:rPr lang="en-US" sz="3200" dirty="0" smtClean="0"/>
              <a:t>An attacked ball hits the tape and the blocker’s hands and goes out on the attacker’s side. The R1 and the R2 do not see the touch. R1 rules point to receiving team. The line judge runs over and says the blocker touched the ball.</a:t>
            </a:r>
          </a:p>
          <a:p>
            <a:pPr marL="571500" indent="-571500">
              <a:buFont typeface="Arial" panose="020B0604020202020204" pitchFamily="34" charset="0"/>
              <a:buChar char="•"/>
            </a:pPr>
            <a:endParaRPr lang="en-US" sz="3200" dirty="0" smtClean="0"/>
          </a:p>
          <a:p>
            <a:pPr marL="6350" lvl="1"/>
            <a:r>
              <a:rPr lang="en-US" sz="3200" dirty="0" smtClean="0">
                <a:solidFill>
                  <a:schemeClr val="accent6"/>
                </a:solidFill>
              </a:rPr>
              <a:t>Replay,  point attacker or point receiving team?</a:t>
            </a:r>
          </a:p>
        </p:txBody>
      </p:sp>
    </p:spTree>
    <p:extLst>
      <p:ext uri="{BB962C8B-B14F-4D97-AF65-F5344CB8AC3E}">
        <p14:creationId xmlns:p14="http://schemas.microsoft.com/office/powerpoint/2010/main" val="2639410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86200"/>
            <a:ext cx="8229600" cy="2308324"/>
          </a:xfrm>
          <a:prstGeom prst="rect">
            <a:avLst/>
          </a:prstGeom>
          <a:noFill/>
        </p:spPr>
        <p:txBody>
          <a:bodyPr wrap="square" rtlCol="0">
            <a:spAutoFit/>
          </a:bodyPr>
          <a:lstStyle/>
          <a:p>
            <a:pPr algn="ctr"/>
            <a:r>
              <a:rPr lang="en-US" sz="3600" b="1" dirty="0" smtClean="0"/>
              <a:t>Note: Like the R2, the line judge should not approach the stand unless invited. Discuss this with the line judges before the match</a:t>
            </a:r>
            <a:endParaRPr lang="en-US" sz="3600" b="1" dirty="0"/>
          </a:p>
        </p:txBody>
      </p:sp>
      <p:sp>
        <p:nvSpPr>
          <p:cNvPr id="5" name="TextBox 4"/>
          <p:cNvSpPr txBox="1"/>
          <p:nvPr/>
        </p:nvSpPr>
        <p:spPr>
          <a:xfrm>
            <a:off x="457200" y="1295400"/>
            <a:ext cx="8229600" cy="1754326"/>
          </a:xfrm>
          <a:prstGeom prst="rect">
            <a:avLst/>
          </a:prstGeom>
          <a:noFill/>
        </p:spPr>
        <p:txBody>
          <a:bodyPr wrap="square" rtlCol="0">
            <a:spAutoFit/>
          </a:bodyPr>
          <a:lstStyle/>
          <a:p>
            <a:pPr algn="ctr"/>
            <a:r>
              <a:rPr lang="en-US" sz="3600" b="1" dirty="0" smtClean="0"/>
              <a:t>Point receiving team, only the R1 and R2 can make this decision, the line judge has no authority to assist with this call</a:t>
            </a:r>
            <a:endParaRPr lang="en-US" sz="3600" b="1" dirty="0"/>
          </a:p>
        </p:txBody>
      </p:sp>
    </p:spTree>
    <p:extLst>
      <p:ext uri="{BB962C8B-B14F-4D97-AF65-F5344CB8AC3E}">
        <p14:creationId xmlns:p14="http://schemas.microsoft.com/office/powerpoint/2010/main" val="214152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838200"/>
            <a:ext cx="8229600" cy="1569660"/>
          </a:xfrm>
          <a:prstGeom prst="rect">
            <a:avLst/>
          </a:prstGeom>
          <a:noFill/>
        </p:spPr>
        <p:txBody>
          <a:bodyPr wrap="square" rtlCol="0">
            <a:spAutoFit/>
          </a:bodyPr>
          <a:lstStyle/>
          <a:p>
            <a:r>
              <a:rPr lang="en-US" sz="3200" dirty="0" smtClean="0"/>
              <a:t>A player runs into the substitution zone, the</a:t>
            </a:r>
            <a:r>
              <a:rPr lang="en-US" sz="3200" dirty="0"/>
              <a:t> </a:t>
            </a:r>
            <a:r>
              <a:rPr lang="en-US" sz="3200" dirty="0" smtClean="0"/>
              <a:t>R2 whistles for a sub, the player runs back out toward the bench</a:t>
            </a:r>
          </a:p>
        </p:txBody>
      </p:sp>
      <p:sp>
        <p:nvSpPr>
          <p:cNvPr id="4" name="TextBox 3"/>
          <p:cNvSpPr txBox="1"/>
          <p:nvPr/>
        </p:nvSpPr>
        <p:spPr>
          <a:xfrm>
            <a:off x="457200" y="4343400"/>
            <a:ext cx="8229600" cy="1754326"/>
          </a:xfrm>
          <a:prstGeom prst="rect">
            <a:avLst/>
          </a:prstGeom>
          <a:noFill/>
        </p:spPr>
        <p:txBody>
          <a:bodyPr wrap="square" rtlCol="0">
            <a:spAutoFit/>
          </a:bodyPr>
          <a:lstStyle/>
          <a:p>
            <a:pPr algn="ctr"/>
            <a:r>
              <a:rPr lang="en-US" sz="3600" b="1" dirty="0" smtClean="0"/>
              <a:t>Tell the coach either complete the sub in a timely manner or receive an unnecessary delay</a:t>
            </a:r>
            <a:endParaRPr lang="en-US" sz="3600" b="1" dirty="0"/>
          </a:p>
        </p:txBody>
      </p:sp>
      <p:sp>
        <p:nvSpPr>
          <p:cNvPr id="5" name="TextBox 4"/>
          <p:cNvSpPr txBox="1"/>
          <p:nvPr/>
        </p:nvSpPr>
        <p:spPr>
          <a:xfrm>
            <a:off x="457200" y="2514600"/>
            <a:ext cx="8229600" cy="584775"/>
          </a:xfrm>
          <a:prstGeom prst="rect">
            <a:avLst/>
          </a:prstGeom>
          <a:noFill/>
        </p:spPr>
        <p:txBody>
          <a:bodyPr wrap="square" rtlCol="0">
            <a:spAutoFit/>
          </a:bodyPr>
          <a:lstStyle/>
          <a:p>
            <a:pPr marL="6350" lvl="1"/>
            <a:r>
              <a:rPr lang="en-US" sz="3200" dirty="0" smtClean="0">
                <a:solidFill>
                  <a:schemeClr val="accent6"/>
                </a:solidFill>
              </a:rPr>
              <a:t>What does the R2 do?</a:t>
            </a:r>
          </a:p>
        </p:txBody>
      </p:sp>
    </p:spTree>
    <p:extLst>
      <p:ext uri="{BB962C8B-B14F-4D97-AF65-F5344CB8AC3E}">
        <p14:creationId xmlns:p14="http://schemas.microsoft.com/office/powerpoint/2010/main" val="308376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838200"/>
            <a:ext cx="8229600" cy="2062103"/>
          </a:xfrm>
          <a:prstGeom prst="rect">
            <a:avLst/>
          </a:prstGeom>
          <a:noFill/>
        </p:spPr>
        <p:txBody>
          <a:bodyPr wrap="square" rtlCol="0">
            <a:spAutoFit/>
          </a:bodyPr>
          <a:lstStyle/>
          <a:p>
            <a:r>
              <a:rPr lang="en-US" sz="3200" dirty="0" smtClean="0"/>
              <a:t>A player runs </a:t>
            </a:r>
            <a:r>
              <a:rPr lang="en-US" sz="3200" b="1" dirty="0" smtClean="0"/>
              <a:t>toward</a:t>
            </a:r>
            <a:r>
              <a:rPr lang="en-US" sz="3200" dirty="0" smtClean="0"/>
              <a:t> the substitution zone, the R2 whistles for a sub. Without stepping </a:t>
            </a:r>
            <a:r>
              <a:rPr lang="en-US" sz="3200" dirty="0"/>
              <a:t>into the substitution </a:t>
            </a:r>
            <a:r>
              <a:rPr lang="en-US" sz="3200" dirty="0" smtClean="0"/>
              <a:t>zone the player runs back to sit on the bench</a:t>
            </a:r>
          </a:p>
        </p:txBody>
      </p:sp>
      <p:sp>
        <p:nvSpPr>
          <p:cNvPr id="4" name="TextBox 3"/>
          <p:cNvSpPr txBox="1"/>
          <p:nvPr/>
        </p:nvSpPr>
        <p:spPr>
          <a:xfrm>
            <a:off x="457200" y="4343400"/>
            <a:ext cx="8229600" cy="1077218"/>
          </a:xfrm>
          <a:prstGeom prst="rect">
            <a:avLst/>
          </a:prstGeom>
          <a:noFill/>
        </p:spPr>
        <p:txBody>
          <a:bodyPr wrap="square" rtlCol="0">
            <a:spAutoFit/>
          </a:bodyPr>
          <a:lstStyle/>
          <a:p>
            <a:pPr algn="ctr"/>
            <a:r>
              <a:rPr lang="en-US" sz="3200" b="1" dirty="0" smtClean="0"/>
              <a:t>Play on. Wait for the player to enter the substitution zone before you whistle</a:t>
            </a:r>
            <a:endParaRPr lang="en-US" sz="3200" b="1" dirty="0"/>
          </a:p>
        </p:txBody>
      </p:sp>
      <p:sp>
        <p:nvSpPr>
          <p:cNvPr id="5" name="TextBox 4"/>
          <p:cNvSpPr txBox="1"/>
          <p:nvPr/>
        </p:nvSpPr>
        <p:spPr>
          <a:xfrm>
            <a:off x="457200" y="3124200"/>
            <a:ext cx="8229600" cy="584775"/>
          </a:xfrm>
          <a:prstGeom prst="rect">
            <a:avLst/>
          </a:prstGeom>
          <a:noFill/>
        </p:spPr>
        <p:txBody>
          <a:bodyPr wrap="square" rtlCol="0">
            <a:spAutoFit/>
          </a:bodyPr>
          <a:lstStyle/>
          <a:p>
            <a:pPr marL="6350" lvl="1"/>
            <a:r>
              <a:rPr lang="en-US" sz="3200" dirty="0" smtClean="0">
                <a:solidFill>
                  <a:schemeClr val="accent6"/>
                </a:solidFill>
              </a:rPr>
              <a:t>What does the R2 do?</a:t>
            </a:r>
          </a:p>
        </p:txBody>
      </p:sp>
    </p:spTree>
    <p:extLst>
      <p:ext uri="{BB962C8B-B14F-4D97-AF65-F5344CB8AC3E}">
        <p14:creationId xmlns:p14="http://schemas.microsoft.com/office/powerpoint/2010/main" val="97568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2458</Words>
  <Application>Microsoft Office PowerPoint</Application>
  <PresentationFormat>On-screen Show (4:3)</PresentationFormat>
  <Paragraphs>196</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2016 Certified And Approved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While in the back zone, the Libero makes the team’s first contact with the ball completely above the height of the net, sending it toward the opponent’s court. Her teammate contacts the ball before it completely crosses the vertical plane of the net. The ball lands on the opponent’s court</vt:lpstr>
      <vt:lpstr>Libero replacement occurs after whistle for service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C &amp; R</dc:title>
  <dc:creator>Tim Craft</dc:creator>
  <cp:lastModifiedBy>Tim Craft</cp:lastModifiedBy>
  <cp:revision>121</cp:revision>
  <dcterms:created xsi:type="dcterms:W3CDTF">2016-03-14T01:25:21Z</dcterms:created>
  <dcterms:modified xsi:type="dcterms:W3CDTF">2016-08-07T01:02:50Z</dcterms:modified>
</cp:coreProperties>
</file>